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3"/>
  </p:notesMasterIdLst>
  <p:handoutMasterIdLst>
    <p:handoutMasterId r:id="rId34"/>
  </p:handoutMasterIdLst>
  <p:sldIdLst>
    <p:sldId id="256" r:id="rId2"/>
    <p:sldId id="287" r:id="rId3"/>
    <p:sldId id="261" r:id="rId4"/>
    <p:sldId id="285" r:id="rId5"/>
    <p:sldId id="271" r:id="rId6"/>
    <p:sldId id="281" r:id="rId7"/>
    <p:sldId id="280" r:id="rId8"/>
    <p:sldId id="282" r:id="rId9"/>
    <p:sldId id="283" r:id="rId10"/>
    <p:sldId id="290" r:id="rId11"/>
    <p:sldId id="268" r:id="rId12"/>
    <p:sldId id="288" r:id="rId13"/>
    <p:sldId id="289" r:id="rId14"/>
    <p:sldId id="286" r:id="rId15"/>
    <p:sldId id="275" r:id="rId16"/>
    <p:sldId id="276" r:id="rId17"/>
    <p:sldId id="269" r:id="rId18"/>
    <p:sldId id="272" r:id="rId19"/>
    <p:sldId id="277" r:id="rId20"/>
    <p:sldId id="259" r:id="rId21"/>
    <p:sldId id="266" r:id="rId22"/>
    <p:sldId id="273" r:id="rId23"/>
    <p:sldId id="274" r:id="rId24"/>
    <p:sldId id="278" r:id="rId25"/>
    <p:sldId id="279" r:id="rId26"/>
    <p:sldId id="260" r:id="rId27"/>
    <p:sldId id="264" r:id="rId28"/>
    <p:sldId id="265" r:id="rId29"/>
    <p:sldId id="267" r:id="rId30"/>
    <p:sldId id="262" r:id="rId31"/>
    <p:sldId id="263" r:id="rId32"/>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11" userDrawn="1">
          <p15:clr>
            <a:srgbClr val="A4A3A4"/>
          </p15:clr>
        </p15:guide>
        <p15:guide id="2" pos="546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023"/>
    <p:restoredTop sz="86512"/>
  </p:normalViewPr>
  <p:slideViewPr>
    <p:cSldViewPr snapToGrid="0" snapToObjects="1">
      <p:cViewPr varScale="1">
        <p:scale>
          <a:sx n="125" d="100"/>
          <a:sy n="125" d="100"/>
        </p:scale>
        <p:origin x="1064" y="184"/>
      </p:cViewPr>
      <p:guideLst>
        <p:guide orient="horz" pos="1911"/>
        <p:guide pos="5465"/>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2019/12/4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23</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24</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25</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26</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49422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27</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28</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29</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30</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31</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a:t>
            </a:r>
            <a:r>
              <a:rPr lang="ja-JP" altLang="en-US" sz="2400">
                <a:latin typeface="Hiragino Sans W3" panose="020B0300000000000000" pitchFamily="34" charset="-128"/>
                <a:ea typeface="Hiragino Sans W3" panose="020B0300000000000000" pitchFamily="34" charset="-128"/>
              </a:rPr>
              <a:t>時間オートマトンによるモデル化，シミュレーション実行，モデル検査による形式的検証が可能な</a:t>
            </a:r>
            <a:r>
              <a:rPr lang="ja-JP" altLang="en-US" sz="2400">
                <a:latin typeface="+mn-ea"/>
                <a:ea typeface="+mn-ea"/>
              </a:rPr>
              <a:t>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3856242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23747004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448091" y="3085765"/>
            <a:ext cx="8240108"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990600"/>
            <a:ext cx="7989752" cy="1504844"/>
          </a:xfrm>
          <a:effectLst/>
        </p:spPr>
        <p:txBody>
          <a:bodyPr anchor="b">
            <a:normAutofit/>
          </a:bodyPr>
          <a:lstStyle>
            <a:lvl1pPr>
              <a:defRPr sz="36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581192" y="2495444"/>
            <a:ext cx="7989752"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lvl1pPr>
              <a:defRPr>
                <a:solidFill>
                  <a:schemeClr val="accent1">
                    <a:lumMod val="75000"/>
                    <a:lumOff val="25000"/>
                  </a:schemeClr>
                </a:solidFill>
              </a:defRPr>
            </a:lvl1pPr>
          </a:lstStyle>
          <a:p>
            <a:endParaRPr lang="ja-JP"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242592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6" name="Slide Number Placeholder 5"/>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955417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726804" y="6321261"/>
            <a:ext cx="947672" cy="365125"/>
          </a:xfrm>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a:xfrm>
            <a:off x="581191" y="6321261"/>
            <a:ext cx="5922209" cy="365125"/>
          </a:xfrm>
          <a:prstGeom prst="rect">
            <a:avLst/>
          </a:prstGeom>
        </p:spPr>
        <p:txBody>
          <a:bodyPr/>
          <a:lstStyle/>
          <a:p>
            <a:endParaRPr lang="ja-JP"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805642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581192" y="2228003"/>
            <a:ext cx="7989752" cy="3630795"/>
          </a:xfrm>
        </p:spPr>
        <p:txBody>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6" name="Slide Number Placeholder 5"/>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651587311"/>
      </p:ext>
    </p:extLst>
  </p:cSld>
  <p:clrMapOvr>
    <a:masterClrMapping/>
  </p:clrMapOvr>
  <p:extLst mod="1">
    <p:ext uri="{DCECCB84-F9BA-43D5-87BE-67443E8EF086}">
      <p15:sldGuideLst xmlns:p15="http://schemas.microsoft.com/office/powerpoint/2012/main">
        <p15:guide id="1" orient="horz" pos="3997" userDrawn="1">
          <p15:clr>
            <a:srgbClr val="FBAE40"/>
          </p15:clr>
        </p15:guide>
        <p15:guide id="2" pos="2880" userDrawn="1">
          <p15:clr>
            <a:srgbClr val="FBAE40"/>
          </p15:clr>
        </p15:guide>
        <p15:guide id="3" pos="363" userDrawn="1">
          <p15:clr>
            <a:srgbClr val="FBAE40"/>
          </p15:clr>
        </p15:guide>
        <p15:guide id="4" pos="5420" userDrawn="1">
          <p15:clr>
            <a:srgbClr val="FBAE40"/>
          </p15:clr>
        </p15:guide>
        <p15:guide id="5" orient="horz" pos="1139"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lvl1pPr>
              <a:defRPr>
                <a:solidFill>
                  <a:schemeClr val="accent1">
                    <a:lumMod val="75000"/>
                    <a:lumOff val="25000"/>
                  </a:schemeClr>
                </a:solidFill>
              </a:defRPr>
            </a:lvl1pPr>
          </a:lstStyle>
          <a:p>
            <a:endParaRPr lang="ja-JP"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105397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r>
              <a:rPr lang="en-US" altLang="ja-JP"/>
              <a:t>2019/12/6</a:t>
            </a:r>
            <a:endParaRPr lang="ja-JP" altLang="en-US"/>
          </a:p>
        </p:txBody>
      </p:sp>
      <p:sp>
        <p:nvSpPr>
          <p:cNvPr id="6" name="Footer Placeholder 5"/>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7" name="Slide Number Placeholder 6"/>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980976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7" name="Date Placeholder 6"/>
          <p:cNvSpPr>
            <a:spLocks noGrp="1"/>
          </p:cNvSpPr>
          <p:nvPr>
            <p:ph type="dt" sz="half" idx="10"/>
          </p:nvPr>
        </p:nvSpPr>
        <p:spPr/>
        <p:txBody>
          <a:bodyPr/>
          <a:lstStyle/>
          <a:p>
            <a:r>
              <a:rPr lang="en-US" altLang="ja-JP"/>
              <a:t>2019/12/6</a:t>
            </a:r>
            <a:endParaRPr lang="ja-JP" altLang="en-US"/>
          </a:p>
        </p:txBody>
      </p:sp>
      <p:sp>
        <p:nvSpPr>
          <p:cNvPr id="8" name="Footer Placeholder 7"/>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9" name="Slide Number Placeholder 8"/>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23276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r>
              <a:rPr lang="en-US" altLang="ja-JP"/>
              <a:t>2019/12/6</a:t>
            </a:r>
            <a:endParaRPr lang="ja-JP" altLang="en-US"/>
          </a:p>
        </p:txBody>
      </p:sp>
      <p:sp>
        <p:nvSpPr>
          <p:cNvPr id="4" name="Footer Placeholder 3"/>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5" name="Slide Number Placeholder 4"/>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769166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ja-JP"/>
              <a:t>2019/12/6</a:t>
            </a:r>
            <a:endParaRPr lang="ja-JP" altLang="en-US"/>
          </a:p>
        </p:txBody>
      </p:sp>
      <p:sp>
        <p:nvSpPr>
          <p:cNvPr id="3" name="Footer Placeholder 2"/>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4" name="Slide Number Placeholder 3"/>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360455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6" name="Footer Placeholder 5"/>
          <p:cNvSpPr>
            <a:spLocks noGrp="1"/>
          </p:cNvSpPr>
          <p:nvPr>
            <p:ph type="ftr" sz="quarter" idx="11"/>
          </p:nvPr>
        </p:nvSpPr>
        <p:spPr>
          <a:xfrm>
            <a:off x="581192" y="6345510"/>
            <a:ext cx="4870585" cy="365125"/>
          </a:xfrm>
          <a:prstGeom prst="rect">
            <a:avLst/>
          </a:prstGeom>
        </p:spPr>
        <p:txBody>
          <a:bodyPr/>
          <a:lstStyle>
            <a:lvl1pPr>
              <a:defRPr>
                <a:solidFill>
                  <a:schemeClr val="accent1">
                    <a:lumMod val="75000"/>
                    <a:lumOff val="25000"/>
                  </a:schemeClr>
                </a:solidFill>
              </a:defRPr>
            </a:lvl1pPr>
          </a:lstStyle>
          <a:p>
            <a:endParaRPr lang="ja-JP" alt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757030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r>
              <a:rPr lang="en-US" altLang="ja-JP"/>
              <a:t>2019/12/6</a:t>
            </a:r>
            <a:endParaRPr lang="ja-JP" altLang="en-US"/>
          </a:p>
        </p:txBody>
      </p:sp>
      <p:sp>
        <p:nvSpPr>
          <p:cNvPr id="6" name="Footer Placeholder 5"/>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7" name="Slide Number Placeholder 6"/>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0499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5559327" y="6346800"/>
            <a:ext cx="2133600" cy="365125"/>
          </a:xfrm>
          <a:prstGeom prst="rect">
            <a:avLst/>
          </a:prstGeom>
        </p:spPr>
        <p:txBody>
          <a:bodyPr vert="horz" lIns="91440" tIns="45720" rIns="91440" bIns="45720" rtlCol="0" anchor="ctr"/>
          <a:lstStyle>
            <a:lvl1pPr algn="r">
              <a:defRPr sz="900" b="0" i="0">
                <a:solidFill>
                  <a:schemeClr val="accent2"/>
                </a:solidFill>
                <a:latin typeface="Meiryo" panose="020B0604030504040204" pitchFamily="34" charset="-128"/>
                <a:ea typeface="Meiryo" panose="020B0604030504040204" pitchFamily="34" charset="-128"/>
              </a:defRPr>
            </a:lvl1pPr>
          </a:lstStyle>
          <a:p>
            <a:r>
              <a:rPr lang="en-US" altLang="ja-JP"/>
              <a:t>2019/12/6</a:t>
            </a:r>
            <a:endParaRPr lang="ja-JP" altLang="en-US"/>
          </a:p>
        </p:txBody>
      </p:sp>
      <p:sp>
        <p:nvSpPr>
          <p:cNvPr id="6" name="Slide Number Placeholder 5"/>
          <p:cNvSpPr>
            <a:spLocks noGrp="1"/>
          </p:cNvSpPr>
          <p:nvPr>
            <p:ph type="sldNum" sz="quarter" idx="4"/>
          </p:nvPr>
        </p:nvSpPr>
        <p:spPr>
          <a:xfrm>
            <a:off x="7800476" y="6346800"/>
            <a:ext cx="770468" cy="365125"/>
          </a:xfrm>
          <a:prstGeom prst="rect">
            <a:avLst/>
          </a:prstGeom>
        </p:spPr>
        <p:txBody>
          <a:bodyPr vert="horz" lIns="91440" tIns="45720" rIns="91440" bIns="45720" rtlCol="0" anchor="ctr"/>
          <a:lstStyle>
            <a:lvl1pPr algn="r">
              <a:defRPr sz="900">
                <a:solidFill>
                  <a:schemeClr val="accent2"/>
                </a:solidFill>
                <a:latin typeface="Meiryo" panose="020B0604030504040204" pitchFamily="34" charset="-128"/>
                <a:ea typeface="Meiryo" panose="020B0604030504040204" pitchFamily="34" charset="-128"/>
              </a:defRPr>
            </a:lvl1pPr>
          </a:lstStyle>
          <a:p>
            <a:fld id="{42DC6A56-C26E-6B4A-8986-AC583EADCE93}" type="slidenum">
              <a:rPr lang="ja-JP" altLang="en-US" smtClean="0"/>
              <a:pPr/>
              <a:t>‹#›</a:t>
            </a:fld>
            <a:endParaRPr lang="ja-JP" altLang="en-US"/>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7" name="フッター プレースホルダー 6">
            <a:extLst>
              <a:ext uri="{FF2B5EF4-FFF2-40B4-BE49-F238E27FC236}">
                <a16:creationId xmlns:a16="http://schemas.microsoft.com/office/drawing/2014/main" id="{E30C133B-D095-814E-813F-11E0464B72D0}"/>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Tree>
    <p:extLst>
      <p:ext uri="{BB962C8B-B14F-4D97-AF65-F5344CB8AC3E}">
        <p14:creationId xmlns:p14="http://schemas.microsoft.com/office/powerpoint/2010/main" val="30938830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457200" rtl="0" eaLnBrk="1" latinLnBrk="0" hangingPunct="1">
        <a:spcBef>
          <a:spcPct val="0"/>
        </a:spcBef>
        <a:buNone/>
        <a:defRPr kumimoji="1" sz="2800" b="0" i="0" kern="1200" cap="all">
          <a:solidFill>
            <a:schemeClr val="bg1"/>
          </a:solidFill>
          <a:latin typeface="Meiryo" panose="020B0604030504040204" pitchFamily="34" charset="-128"/>
          <a:ea typeface="Meiryo" panose="020B0604030504040204" pitchFamily="34"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800" b="0" i="0" kern="1200">
          <a:solidFill>
            <a:schemeClr val="tx2"/>
          </a:solidFill>
          <a:latin typeface="Meiryo" panose="020B0604030504040204" pitchFamily="34" charset="-128"/>
          <a:ea typeface="Meiryo" panose="020B0604030504040204" pitchFamily="34" charset="-128"/>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533400" y="534925"/>
            <a:ext cx="8037544" cy="2498788"/>
          </a:xfrm>
        </p:spPr>
        <p:txBody>
          <a:bodyPr>
            <a:normAutofit/>
          </a:bodyPr>
          <a:lstStyle/>
          <a:p>
            <a:r>
              <a:rPr lang="ja-JP" altLang="en-US" sz="3600" b="1"/>
              <a:t>自動運転車群制御アルゴリズムの時間オートマトンによるモデリングと検証</a:t>
            </a:r>
            <a:endParaRPr kumimoji="1" lang="ja-JP" altLang="en-US" sz="3600" b="1"/>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a:xfrm>
            <a:off x="533400" y="3437574"/>
            <a:ext cx="8037544" cy="937259"/>
          </a:xfrm>
        </p:spPr>
        <p:txBody>
          <a:bodyPr>
            <a:normAutofit fontScale="92500" lnSpcReduction="20000"/>
          </a:bodyPr>
          <a:lstStyle/>
          <a:p>
            <a:pPr algn="r"/>
            <a:r>
              <a:rPr lang="ja-JP" altLang="en-US" sz="1600">
                <a:solidFill>
                  <a:schemeClr val="bg1"/>
                </a:solidFill>
              </a:rPr>
              <a:t>情報システム工学専攻</a:t>
            </a:r>
            <a:endParaRPr lang="en-US" altLang="ja-JP" sz="1600" dirty="0">
              <a:solidFill>
                <a:schemeClr val="bg1"/>
              </a:solidFill>
            </a:endParaRPr>
          </a:p>
          <a:p>
            <a:pPr algn="r"/>
            <a:r>
              <a:rPr lang="ja-JP" altLang="en-US" sz="1600">
                <a:solidFill>
                  <a:schemeClr val="bg1"/>
                </a:solidFill>
              </a:rPr>
              <a:t>中村研究室</a:t>
            </a:r>
            <a:endParaRPr lang="en-US" altLang="ja-JP" sz="1600" dirty="0">
              <a:solidFill>
                <a:schemeClr val="bg1"/>
              </a:solidFill>
            </a:endParaRPr>
          </a:p>
          <a:p>
            <a:pPr algn="r"/>
            <a:r>
              <a:rPr lang="ja-JP" altLang="en-US" sz="1600">
                <a:solidFill>
                  <a:schemeClr val="bg1"/>
                </a:solidFill>
              </a:rPr>
              <a:t>佐原 優衣</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a:xfrm>
            <a:off x="7661787" y="6451435"/>
            <a:ext cx="770468" cy="365125"/>
          </a:xfrm>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42A42A8-6BDA-AA40-A2AE-A0FE84028E91}"/>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D46115CE-6DB1-AC4C-ADB2-D794560AABC8}"/>
              </a:ext>
            </a:extLst>
          </p:cNvPr>
          <p:cNvSpPr>
            <a:spLocks noGrp="1"/>
          </p:cNvSpPr>
          <p:nvPr>
            <p:ph idx="1"/>
          </p:nvPr>
        </p:nvSpPr>
        <p:spPr>
          <a:xfrm>
            <a:off x="581192" y="2106083"/>
            <a:ext cx="3127208" cy="1449917"/>
          </a:xfrm>
        </p:spPr>
        <p:txBody>
          <a:bodyPr>
            <a:normAutofit/>
          </a:bodyPr>
          <a:lstStyle/>
          <a:p>
            <a:r>
              <a:rPr lang="ja-JP" altLang="en-US" sz="2000"/>
              <a:t>可能な遷移から求める条件が正しいか確認できる</a:t>
            </a:r>
            <a:endParaRPr lang="en-US" altLang="ja-JP" sz="2000" dirty="0"/>
          </a:p>
        </p:txBody>
      </p:sp>
      <p:sp>
        <p:nvSpPr>
          <p:cNvPr id="4" name="スライド番号プレースホルダー 3">
            <a:extLst>
              <a:ext uri="{FF2B5EF4-FFF2-40B4-BE49-F238E27FC236}">
                <a16:creationId xmlns:a16="http://schemas.microsoft.com/office/drawing/2014/main" id="{E5AE3C5E-1D75-F148-8F2D-29C0459B7E82}"/>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6" name="図 5">
            <a:extLst>
              <a:ext uri="{FF2B5EF4-FFF2-40B4-BE49-F238E27FC236}">
                <a16:creationId xmlns:a16="http://schemas.microsoft.com/office/drawing/2014/main" id="{45736DAC-9CCD-6B44-BA94-C7BD74025BAE}"/>
              </a:ext>
            </a:extLst>
          </p:cNvPr>
          <p:cNvPicPr>
            <a:picLocks noChangeAspect="1"/>
          </p:cNvPicPr>
          <p:nvPr/>
        </p:nvPicPr>
        <p:blipFill>
          <a:blip r:embed="rId2"/>
          <a:stretch>
            <a:fillRect/>
          </a:stretch>
        </p:blipFill>
        <p:spPr>
          <a:xfrm>
            <a:off x="3473794" y="1899920"/>
            <a:ext cx="5670206" cy="3855636"/>
          </a:xfrm>
          <a:prstGeom prst="rect">
            <a:avLst/>
          </a:prstGeom>
        </p:spPr>
      </p:pic>
      <p:pic>
        <p:nvPicPr>
          <p:cNvPr id="7" name="図 6">
            <a:extLst>
              <a:ext uri="{FF2B5EF4-FFF2-40B4-BE49-F238E27FC236}">
                <a16:creationId xmlns:a16="http://schemas.microsoft.com/office/drawing/2014/main" id="{68677AEA-3129-264E-9F76-86A8837BBC93}"/>
              </a:ext>
            </a:extLst>
          </p:cNvPr>
          <p:cNvPicPr>
            <a:picLocks noChangeAspect="1"/>
          </p:cNvPicPr>
          <p:nvPr/>
        </p:nvPicPr>
        <p:blipFill rotWithShape="1">
          <a:blip r:embed="rId3"/>
          <a:srcRect l="17071" r="14555" b="5630"/>
          <a:stretch/>
        </p:blipFill>
        <p:spPr>
          <a:xfrm>
            <a:off x="581192" y="3556000"/>
            <a:ext cx="2583497" cy="2674334"/>
          </a:xfrm>
          <a:prstGeom prst="rect">
            <a:avLst/>
          </a:prstGeom>
        </p:spPr>
      </p:pic>
      <p:sp>
        <p:nvSpPr>
          <p:cNvPr id="8" name="円/楕円 7">
            <a:extLst>
              <a:ext uri="{FF2B5EF4-FFF2-40B4-BE49-F238E27FC236}">
                <a16:creationId xmlns:a16="http://schemas.microsoft.com/office/drawing/2014/main" id="{AAAFD8A2-B004-064E-9A1A-1975D08C0620}"/>
              </a:ext>
            </a:extLst>
          </p:cNvPr>
          <p:cNvSpPr/>
          <p:nvPr/>
        </p:nvSpPr>
        <p:spPr>
          <a:xfrm rot="1319055">
            <a:off x="1385227" y="5055770"/>
            <a:ext cx="375920" cy="20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8DB75B7B-C41E-E643-9C54-866C8777DF37}"/>
              </a:ext>
            </a:extLst>
          </p:cNvPr>
          <p:cNvSpPr/>
          <p:nvPr/>
        </p:nvSpPr>
        <p:spPr>
          <a:xfrm rot="5400000">
            <a:off x="1463613" y="5657748"/>
            <a:ext cx="375920" cy="1956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6E93FD93-F2BC-E149-A78B-80DEF640FEAD}"/>
              </a:ext>
            </a:extLst>
          </p:cNvPr>
          <p:cNvSpPr/>
          <p:nvPr/>
        </p:nvSpPr>
        <p:spPr>
          <a:xfrm>
            <a:off x="2565182" y="5055770"/>
            <a:ext cx="375920" cy="20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394095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581192" y="1805032"/>
            <a:ext cx="7886700" cy="830997"/>
          </a:xfrm>
          <a:prstGeom prst="rect">
            <a:avLst/>
          </a:prstGeom>
          <a:noFill/>
        </p:spPr>
        <p:txBody>
          <a:bodyPr wrap="square" rtlCol="0">
            <a:spAutoFit/>
          </a:bodyPr>
          <a:lstStyle/>
          <a:p>
            <a:r>
              <a:rPr lang="en-US" altLang="ja-JP" sz="2400" dirty="0">
                <a:solidFill>
                  <a:schemeClr val="tx2"/>
                </a:solidFill>
                <a:latin typeface="Meiryo" panose="020B0604030504040204" pitchFamily="34" charset="-128"/>
                <a:ea typeface="Meiryo" panose="020B0604030504040204" pitchFamily="34" charset="-128"/>
              </a:rPr>
              <a:t>UPPAAL</a:t>
            </a:r>
            <a:r>
              <a:rPr lang="ja-JP" altLang="en-US" sz="2400">
                <a:solidFill>
                  <a:schemeClr val="tx2"/>
                </a:solidFill>
                <a:latin typeface="Meiryo" panose="020B0604030504040204" pitchFamily="34" charset="-128"/>
                <a:ea typeface="Meiryo" panose="020B0604030504040204" pitchFamily="34" charset="-128"/>
              </a:rPr>
              <a:t>のモデル検査機能を用いて，交差点モデルの性質を検証する</a:t>
            </a:r>
            <a:endParaRPr lang="en-US" altLang="ja-JP" sz="2400" dirty="0">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12052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029CD0-620F-2E45-846A-B870C6A04B0F}"/>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D8E06139-089A-1C4C-A213-0B3E2B2D8FFC}"/>
              </a:ext>
            </a:extLst>
          </p:cNvPr>
          <p:cNvSpPr>
            <a:spLocks noGrp="1"/>
          </p:cNvSpPr>
          <p:nvPr>
            <p:ph idx="1"/>
          </p:nvPr>
        </p:nvSpPr>
        <p:spPr>
          <a:xfrm>
            <a:off x="581192" y="1956406"/>
            <a:ext cx="7989752" cy="1129975"/>
          </a:xfrm>
        </p:spPr>
        <p:txBody>
          <a:bodyPr>
            <a:noAutofit/>
          </a:bodyPr>
          <a:lstStyle/>
          <a:p>
            <a:pPr marL="0" indent="0">
              <a:lnSpc>
                <a:spcPct val="80000"/>
              </a:lnSpc>
              <a:buNone/>
            </a:pPr>
            <a:r>
              <a:rPr kumimoji="1" lang="ja-JP" altLang="en-US" sz="2000"/>
              <a:t>１車両の最小通過時間は５単位時間である．</a:t>
            </a:r>
            <a:endParaRPr kumimoji="1" lang="en-US" altLang="ja-JP" sz="2000" dirty="0"/>
          </a:p>
          <a:p>
            <a:pPr marL="0" indent="0">
              <a:lnSpc>
                <a:spcPct val="80000"/>
              </a:lnSpc>
              <a:buNone/>
            </a:pPr>
            <a:r>
              <a:rPr lang="ja-JP" altLang="en-US" sz="2000"/>
              <a:t>シミュレーションより次の様な実行例が存在することがわかる．</a:t>
            </a:r>
            <a:endParaRPr lang="en-US" altLang="ja-JP" sz="2000" dirty="0"/>
          </a:p>
          <a:p>
            <a:pPr marL="0" indent="0">
              <a:lnSpc>
                <a:spcPct val="80000"/>
              </a:lnSpc>
              <a:buNone/>
            </a:pPr>
            <a:r>
              <a:rPr kumimoji="1" lang="ja-JP" altLang="en-US" sz="2000"/>
              <a:t>この実行例は３０単位時間で全ての車両が終了可能である．</a:t>
            </a:r>
          </a:p>
        </p:txBody>
      </p:sp>
      <p:sp>
        <p:nvSpPr>
          <p:cNvPr id="6" name="スライド番号プレースホルダー 5">
            <a:extLst>
              <a:ext uri="{FF2B5EF4-FFF2-40B4-BE49-F238E27FC236}">
                <a16:creationId xmlns:a16="http://schemas.microsoft.com/office/drawing/2014/main" id="{BE4D006F-1D81-6346-9A6A-4F28BFD25CE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7" name="上矢印 6">
            <a:extLst>
              <a:ext uri="{FF2B5EF4-FFF2-40B4-BE49-F238E27FC236}">
                <a16:creationId xmlns:a16="http://schemas.microsoft.com/office/drawing/2014/main" id="{FDC0D1C1-10A6-504D-A61C-B4700C48EA07}"/>
              </a:ext>
            </a:extLst>
          </p:cNvPr>
          <p:cNvSpPr/>
          <p:nvPr/>
        </p:nvSpPr>
        <p:spPr>
          <a:xfrm>
            <a:off x="691014" y="3202061"/>
            <a:ext cx="338969" cy="1144532"/>
          </a:xfrm>
          <a:prstGeom prst="upArrow">
            <a:avLst>
              <a:gd name="adj1" fmla="val 50000"/>
              <a:gd name="adj2" fmla="val 68028"/>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上矢印 7">
            <a:extLst>
              <a:ext uri="{FF2B5EF4-FFF2-40B4-BE49-F238E27FC236}">
                <a16:creationId xmlns:a16="http://schemas.microsoft.com/office/drawing/2014/main" id="{67A4C06F-6E2F-DD46-B3E2-4626B2473FAD}"/>
              </a:ext>
            </a:extLst>
          </p:cNvPr>
          <p:cNvSpPr/>
          <p:nvPr/>
        </p:nvSpPr>
        <p:spPr>
          <a:xfrm rot="10800000">
            <a:off x="1118586" y="3202061"/>
            <a:ext cx="368481" cy="1203000"/>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a:extLst>
              <a:ext uri="{FF2B5EF4-FFF2-40B4-BE49-F238E27FC236}">
                <a16:creationId xmlns:a16="http://schemas.microsoft.com/office/drawing/2014/main" id="{102EE79A-2D60-EC42-B6C8-0235F2A82465}"/>
              </a:ext>
            </a:extLst>
          </p:cNvPr>
          <p:cNvSpPr/>
          <p:nvPr/>
        </p:nvSpPr>
        <p:spPr>
          <a:xfrm rot="5400000">
            <a:off x="2240810" y="2987153"/>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曲折矢印 10">
            <a:extLst>
              <a:ext uri="{FF2B5EF4-FFF2-40B4-BE49-F238E27FC236}">
                <a16:creationId xmlns:a16="http://schemas.microsoft.com/office/drawing/2014/main" id="{A1C701ED-9E05-AD43-B512-480F3FCF1220}"/>
              </a:ext>
            </a:extLst>
          </p:cNvPr>
          <p:cNvSpPr/>
          <p:nvPr/>
        </p:nvSpPr>
        <p:spPr>
          <a:xfrm rot="16200000">
            <a:off x="3627695" y="2990757"/>
            <a:ext cx="966771" cy="1123176"/>
          </a:xfrm>
          <a:prstGeom prst="bentArrow">
            <a:avLst>
              <a:gd name="adj1" fmla="val 18626"/>
              <a:gd name="adj2" fmla="val 19263"/>
              <a:gd name="adj3" fmla="val 21175"/>
              <a:gd name="adj4" fmla="val 69864"/>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曲折矢印 12">
            <a:extLst>
              <a:ext uri="{FF2B5EF4-FFF2-40B4-BE49-F238E27FC236}">
                <a16:creationId xmlns:a16="http://schemas.microsoft.com/office/drawing/2014/main" id="{910E153E-CA5E-934F-A50E-497122CF8D73}"/>
              </a:ext>
            </a:extLst>
          </p:cNvPr>
          <p:cNvSpPr/>
          <p:nvPr/>
        </p:nvSpPr>
        <p:spPr>
          <a:xfrm flipH="1">
            <a:off x="3327420" y="3766526"/>
            <a:ext cx="551282" cy="598599"/>
          </a:xfrm>
          <a:prstGeom prst="bentArrow">
            <a:avLst>
              <a:gd name="adj1" fmla="val 30506"/>
              <a:gd name="adj2" fmla="val 31143"/>
              <a:gd name="adj3" fmla="val 35035"/>
              <a:gd name="adj4" fmla="val 55134"/>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テキスト ボックス 17">
            <a:extLst>
              <a:ext uri="{FF2B5EF4-FFF2-40B4-BE49-F238E27FC236}">
                <a16:creationId xmlns:a16="http://schemas.microsoft.com/office/drawing/2014/main" id="{D230A393-1C38-0344-83EF-83EF7E98A82A}"/>
              </a:ext>
            </a:extLst>
          </p:cNvPr>
          <p:cNvSpPr txBox="1"/>
          <p:nvPr/>
        </p:nvSpPr>
        <p:spPr>
          <a:xfrm>
            <a:off x="586423" y="4405063"/>
            <a:ext cx="8099426" cy="369332"/>
          </a:xfrm>
          <a:prstGeom prst="rect">
            <a:avLst/>
          </a:prstGeom>
          <a:noFill/>
        </p:spPr>
        <p:txBody>
          <a:bodyPr wrap="square" rtlCol="0">
            <a:spAutoFit/>
          </a:bodyPr>
          <a:lstStyle/>
          <a:p>
            <a:r>
              <a:rPr kumimoji="1" lang="en-US" altLang="ja-JP" dirty="0">
                <a:solidFill>
                  <a:schemeClr val="tx2"/>
                </a:solidFill>
              </a:rPr>
              <a:t>(1)</a:t>
            </a:r>
            <a:r>
              <a:rPr lang="ja-JP" altLang="en-US">
                <a:solidFill>
                  <a:schemeClr val="tx2"/>
                </a:solidFill>
              </a:rPr>
              <a:t>直進</a:t>
            </a:r>
            <a:r>
              <a:rPr kumimoji="1" lang="ja-JP" altLang="en-US">
                <a:solidFill>
                  <a:schemeClr val="tx2"/>
                </a:solidFill>
              </a:rPr>
              <a:t>同士</a:t>
            </a:r>
            <a:r>
              <a:rPr kumimoji="1" lang="en-US" altLang="ja-JP" dirty="0">
                <a:solidFill>
                  <a:schemeClr val="tx2"/>
                </a:solidFill>
              </a:rPr>
              <a:t>, (2)</a:t>
            </a:r>
            <a:r>
              <a:rPr kumimoji="1" lang="ja-JP" altLang="en-US">
                <a:solidFill>
                  <a:schemeClr val="tx2"/>
                </a:solidFill>
              </a:rPr>
              <a:t>直進</a:t>
            </a:r>
            <a:r>
              <a:rPr kumimoji="1" lang="en-US" altLang="ja-JP" dirty="0">
                <a:solidFill>
                  <a:schemeClr val="tx2"/>
                </a:solidFill>
              </a:rPr>
              <a:t>,       (3)</a:t>
            </a:r>
            <a:r>
              <a:rPr kumimoji="1" lang="ja-JP" altLang="en-US">
                <a:solidFill>
                  <a:schemeClr val="tx2"/>
                </a:solidFill>
              </a:rPr>
              <a:t>・</a:t>
            </a:r>
            <a:r>
              <a:rPr kumimoji="1" lang="en-US" altLang="ja-JP" dirty="0">
                <a:solidFill>
                  <a:schemeClr val="tx2"/>
                </a:solidFill>
              </a:rPr>
              <a:t>(4)</a:t>
            </a:r>
            <a:r>
              <a:rPr kumimoji="1" lang="ja-JP" altLang="en-US">
                <a:solidFill>
                  <a:schemeClr val="tx2"/>
                </a:solidFill>
              </a:rPr>
              <a:t>左折と右折</a:t>
            </a:r>
            <a:r>
              <a:rPr kumimoji="1" lang="en-US" altLang="ja-JP" dirty="0">
                <a:solidFill>
                  <a:schemeClr val="tx2"/>
                </a:solidFill>
              </a:rPr>
              <a:t>,   (5)</a:t>
            </a:r>
            <a:r>
              <a:rPr kumimoji="1" lang="ja-JP" altLang="en-US">
                <a:solidFill>
                  <a:schemeClr val="tx2"/>
                </a:solidFill>
              </a:rPr>
              <a:t>直進</a:t>
            </a:r>
            <a:r>
              <a:rPr kumimoji="1" lang="en-US" altLang="ja-JP" dirty="0">
                <a:solidFill>
                  <a:schemeClr val="tx2"/>
                </a:solidFill>
              </a:rPr>
              <a:t>,        (6)</a:t>
            </a:r>
            <a:r>
              <a:rPr kumimoji="1" lang="ja-JP" altLang="en-US">
                <a:solidFill>
                  <a:schemeClr val="tx2"/>
                </a:solidFill>
              </a:rPr>
              <a:t>直進</a:t>
            </a:r>
          </a:p>
        </p:txBody>
      </p:sp>
      <p:sp>
        <p:nvSpPr>
          <p:cNvPr id="14" name="テキスト ボックス 13">
            <a:extLst>
              <a:ext uri="{FF2B5EF4-FFF2-40B4-BE49-F238E27FC236}">
                <a16:creationId xmlns:a16="http://schemas.microsoft.com/office/drawing/2014/main" id="{77C9FB22-8C31-F949-88CD-088597B23E06}"/>
              </a:ext>
            </a:extLst>
          </p:cNvPr>
          <p:cNvSpPr txBox="1"/>
          <p:nvPr/>
        </p:nvSpPr>
        <p:spPr>
          <a:xfrm>
            <a:off x="586423" y="4704637"/>
            <a:ext cx="8023058" cy="400110"/>
          </a:xfrm>
          <a:prstGeom prst="rect">
            <a:avLst/>
          </a:prstGeom>
          <a:noFill/>
        </p:spPr>
        <p:txBody>
          <a:bodyPr wrap="square" rtlCol="0">
            <a:spAutoFit/>
          </a:bodyPr>
          <a:lstStyle/>
          <a:p>
            <a:r>
              <a:rPr lang="ja-JP" altLang="en-US" sz="2000">
                <a:solidFill>
                  <a:schemeClr val="tx2"/>
                </a:solidFill>
              </a:rPr>
              <a:t>実際に</a:t>
            </a:r>
            <a:r>
              <a:rPr lang="en-US" altLang="ja-JP" sz="2000" dirty="0">
                <a:solidFill>
                  <a:schemeClr val="tx2"/>
                </a:solidFill>
              </a:rPr>
              <a:t>UPPAAL</a:t>
            </a:r>
            <a:r>
              <a:rPr lang="ja-JP" altLang="en-US" sz="2000">
                <a:solidFill>
                  <a:schemeClr val="tx2"/>
                </a:solidFill>
              </a:rPr>
              <a:t>のモデル検査で次の検証式が満たされる．</a:t>
            </a:r>
            <a:endParaRPr lang="en-US" altLang="ja-JP" sz="2000" dirty="0">
              <a:solidFill>
                <a:schemeClr val="tx2"/>
              </a:solidFill>
            </a:endParaRPr>
          </a:p>
        </p:txBody>
      </p:sp>
      <p:sp>
        <p:nvSpPr>
          <p:cNvPr id="20" name="テキスト ボックス 19">
            <a:extLst>
              <a:ext uri="{FF2B5EF4-FFF2-40B4-BE49-F238E27FC236}">
                <a16:creationId xmlns:a16="http://schemas.microsoft.com/office/drawing/2014/main" id="{A468DB33-5A93-A148-88BD-C7E76E1B3101}"/>
              </a:ext>
            </a:extLst>
          </p:cNvPr>
          <p:cNvSpPr txBox="1"/>
          <p:nvPr/>
        </p:nvSpPr>
        <p:spPr>
          <a:xfrm>
            <a:off x="2016760" y="5158128"/>
            <a:ext cx="5110480" cy="400110"/>
          </a:xfrm>
          <a:prstGeom prst="rect">
            <a:avLst/>
          </a:prstGeom>
          <a:noFill/>
          <a:ln>
            <a:solidFill>
              <a:srgbClr val="00B050"/>
            </a:solidFill>
          </a:ln>
        </p:spPr>
        <p:txBody>
          <a:bodyPr wrap="square" rtlCol="0">
            <a:spAutoFit/>
          </a:bodyPr>
          <a:lstStyle/>
          <a:p>
            <a:pPr algn="ctr"/>
            <a:r>
              <a:rPr lang="en-US" altLang="ja-JP" sz="2000" dirty="0"/>
              <a:t>E&lt;&gt; (</a:t>
            </a:r>
            <a:r>
              <a:rPr lang="en-US" altLang="ja-JP" sz="2000" dirty="0" err="1"/>
              <a:t>gc</a:t>
            </a:r>
            <a:r>
              <a:rPr lang="en-US" altLang="ja-JP" sz="2000" dirty="0"/>
              <a:t> == 30 and (</a:t>
            </a:r>
            <a:r>
              <a:rPr lang="en-US" altLang="ja-JP" sz="2000" dirty="0" err="1"/>
              <a:t>ns.final</a:t>
            </a:r>
            <a:r>
              <a:rPr lang="en-US" altLang="ja-JP" sz="2000" dirty="0"/>
              <a:t> and … and sn2.final))</a:t>
            </a:r>
          </a:p>
        </p:txBody>
      </p:sp>
      <p:sp>
        <p:nvSpPr>
          <p:cNvPr id="21" name="テキスト ボックス 20">
            <a:extLst>
              <a:ext uri="{FF2B5EF4-FFF2-40B4-BE49-F238E27FC236}">
                <a16:creationId xmlns:a16="http://schemas.microsoft.com/office/drawing/2014/main" id="{DCBC8698-C85D-B34F-8A41-4B53FC28DA29}"/>
              </a:ext>
            </a:extLst>
          </p:cNvPr>
          <p:cNvSpPr txBox="1"/>
          <p:nvPr/>
        </p:nvSpPr>
        <p:spPr>
          <a:xfrm>
            <a:off x="576263" y="5765186"/>
            <a:ext cx="8099426" cy="707886"/>
          </a:xfrm>
          <a:prstGeom prst="rect">
            <a:avLst/>
          </a:prstGeom>
          <a:noFill/>
        </p:spPr>
        <p:txBody>
          <a:bodyPr wrap="square" rtlCol="0">
            <a:spAutoFit/>
          </a:bodyPr>
          <a:lstStyle/>
          <a:p>
            <a:r>
              <a:rPr lang="ja-JP" altLang="en-US" sz="2000">
                <a:solidFill>
                  <a:schemeClr val="tx2"/>
                </a:solidFill>
              </a:rPr>
              <a:t>「全体の経過時間が</a:t>
            </a:r>
            <a:r>
              <a:rPr lang="en-US" altLang="ja-JP" sz="2000" dirty="0">
                <a:solidFill>
                  <a:schemeClr val="tx2"/>
                </a:solidFill>
              </a:rPr>
              <a:t>30</a:t>
            </a:r>
            <a:r>
              <a:rPr lang="ja-JP" altLang="en-US" sz="2000">
                <a:solidFill>
                  <a:schemeClr val="tx2"/>
                </a:solidFill>
              </a:rPr>
              <a:t> かつ</a:t>
            </a:r>
            <a:r>
              <a:rPr lang="en-US" altLang="ja-JP" sz="2000" dirty="0">
                <a:solidFill>
                  <a:schemeClr val="tx2"/>
                </a:solidFill>
              </a:rPr>
              <a:t> </a:t>
            </a:r>
            <a:r>
              <a:rPr lang="ja-JP" altLang="en-US" sz="2000">
                <a:solidFill>
                  <a:schemeClr val="tx2"/>
                </a:solidFill>
              </a:rPr>
              <a:t>全ての車両が最終ロケーション」状態が存在することを示している</a:t>
            </a:r>
            <a:endParaRPr kumimoji="1" lang="ja-JP" altLang="en-US" sz="2000">
              <a:solidFill>
                <a:schemeClr val="tx2"/>
              </a:solidFill>
            </a:endParaRPr>
          </a:p>
        </p:txBody>
      </p:sp>
      <p:sp>
        <p:nvSpPr>
          <p:cNvPr id="22" name="上矢印 21">
            <a:extLst>
              <a:ext uri="{FF2B5EF4-FFF2-40B4-BE49-F238E27FC236}">
                <a16:creationId xmlns:a16="http://schemas.microsoft.com/office/drawing/2014/main" id="{D61300BD-47DC-D64D-BA27-FA57E59A8DE0}"/>
              </a:ext>
            </a:extLst>
          </p:cNvPr>
          <p:cNvSpPr/>
          <p:nvPr/>
        </p:nvSpPr>
        <p:spPr>
          <a:xfrm>
            <a:off x="6565609" y="3180656"/>
            <a:ext cx="338969" cy="1144532"/>
          </a:xfrm>
          <a:prstGeom prst="upArrow">
            <a:avLst>
              <a:gd name="adj1" fmla="val 50000"/>
              <a:gd name="adj2" fmla="val 68028"/>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上矢印 22">
            <a:extLst>
              <a:ext uri="{FF2B5EF4-FFF2-40B4-BE49-F238E27FC236}">
                <a16:creationId xmlns:a16="http://schemas.microsoft.com/office/drawing/2014/main" id="{24F7BE60-DF73-8546-BB44-FD8F97316C24}"/>
              </a:ext>
            </a:extLst>
          </p:cNvPr>
          <p:cNvSpPr/>
          <p:nvPr/>
        </p:nvSpPr>
        <p:spPr>
          <a:xfrm rot="16200000">
            <a:off x="2200670" y="3489534"/>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上矢印 23">
            <a:extLst>
              <a:ext uri="{FF2B5EF4-FFF2-40B4-BE49-F238E27FC236}">
                <a16:creationId xmlns:a16="http://schemas.microsoft.com/office/drawing/2014/main" id="{D77CA32B-4FC1-D64A-BEA1-E5CDB85950E4}"/>
              </a:ext>
            </a:extLst>
          </p:cNvPr>
          <p:cNvSpPr/>
          <p:nvPr/>
        </p:nvSpPr>
        <p:spPr>
          <a:xfrm rot="16200000">
            <a:off x="5322709" y="3408080"/>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39662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1758C9-A2EB-604D-96A2-FF554422DD0F}"/>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0E233D31-91CF-624D-9EA5-41C6DA2D4184}"/>
              </a:ext>
            </a:extLst>
          </p:cNvPr>
          <p:cNvSpPr>
            <a:spLocks noGrp="1"/>
          </p:cNvSpPr>
          <p:nvPr>
            <p:ph idx="1"/>
          </p:nvPr>
        </p:nvSpPr>
        <p:spPr>
          <a:xfrm>
            <a:off x="581192" y="1882564"/>
            <a:ext cx="7989752" cy="805710"/>
          </a:xfrm>
        </p:spPr>
        <p:txBody>
          <a:bodyPr>
            <a:normAutofit lnSpcReduction="10000"/>
          </a:bodyPr>
          <a:lstStyle/>
          <a:p>
            <a:pPr marL="0" indent="0">
              <a:buNone/>
            </a:pPr>
            <a:r>
              <a:rPr kumimoji="1" lang="ja-JP" altLang="en-US" sz="2400"/>
              <a:t>可能性の検証式が満たされたが，次の最小性の検証式が満たされない．</a:t>
            </a:r>
            <a:endParaRPr kumimoji="1" lang="en-US" altLang="ja-JP" sz="2400" dirty="0"/>
          </a:p>
        </p:txBody>
      </p:sp>
      <p:sp>
        <p:nvSpPr>
          <p:cNvPr id="6" name="スライド番号プレースホルダー 5">
            <a:extLst>
              <a:ext uri="{FF2B5EF4-FFF2-40B4-BE49-F238E27FC236}">
                <a16:creationId xmlns:a16="http://schemas.microsoft.com/office/drawing/2014/main" id="{12DC5100-9180-AC40-BB94-6F3844468F0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テキスト ボックス 6">
            <a:extLst>
              <a:ext uri="{FF2B5EF4-FFF2-40B4-BE49-F238E27FC236}">
                <a16:creationId xmlns:a16="http://schemas.microsoft.com/office/drawing/2014/main" id="{A211CBC5-A6A1-2649-A7D7-B96284F5116D}"/>
              </a:ext>
            </a:extLst>
          </p:cNvPr>
          <p:cNvSpPr txBox="1"/>
          <p:nvPr/>
        </p:nvSpPr>
        <p:spPr>
          <a:xfrm>
            <a:off x="1813560" y="2731769"/>
            <a:ext cx="5516880" cy="400110"/>
          </a:xfrm>
          <a:prstGeom prst="rect">
            <a:avLst/>
          </a:prstGeom>
          <a:noFill/>
          <a:ln>
            <a:solidFill>
              <a:srgbClr val="FF0000"/>
            </a:solidFill>
          </a:ln>
        </p:spPr>
        <p:txBody>
          <a:bodyPr wrap="square" rtlCol="0">
            <a:spAutoFit/>
          </a:bodyPr>
          <a:lstStyle/>
          <a:p>
            <a:pPr algn="ctr"/>
            <a:r>
              <a:rPr lang="en-US" altLang="ja-JP" sz="2000" dirty="0"/>
              <a:t>A[] (</a:t>
            </a:r>
            <a:r>
              <a:rPr lang="en-US" altLang="ja-JP" sz="2000" dirty="0" err="1"/>
              <a:t>gc</a:t>
            </a:r>
            <a:r>
              <a:rPr lang="en-US" altLang="ja-JP" sz="2000" dirty="0"/>
              <a:t> </a:t>
            </a:r>
            <a:r>
              <a:rPr lang="en-US" altLang="ja-JP" sz="2000" dirty="0">
                <a:solidFill>
                  <a:srgbClr val="FF0000"/>
                </a:solidFill>
              </a:rPr>
              <a:t>&lt; 30</a:t>
            </a:r>
            <a:r>
              <a:rPr lang="en-US" altLang="ja-JP" sz="2000" dirty="0"/>
              <a:t> imply not (</a:t>
            </a:r>
            <a:r>
              <a:rPr lang="en-US" altLang="ja-JP" sz="2000" dirty="0" err="1"/>
              <a:t>ns.final</a:t>
            </a:r>
            <a:r>
              <a:rPr lang="en-US" altLang="ja-JP" sz="2000" dirty="0"/>
              <a:t> and … and sn2.final))</a:t>
            </a:r>
          </a:p>
        </p:txBody>
      </p:sp>
      <p:sp>
        <p:nvSpPr>
          <p:cNvPr id="8" name="テキスト ボックス 7">
            <a:extLst>
              <a:ext uri="{FF2B5EF4-FFF2-40B4-BE49-F238E27FC236}">
                <a16:creationId xmlns:a16="http://schemas.microsoft.com/office/drawing/2014/main" id="{753F5731-EC20-8A4D-882B-125E9686B5F4}"/>
              </a:ext>
            </a:extLst>
          </p:cNvPr>
          <p:cNvSpPr txBox="1"/>
          <p:nvPr/>
        </p:nvSpPr>
        <p:spPr>
          <a:xfrm>
            <a:off x="581192" y="3332480"/>
            <a:ext cx="8094496" cy="1015663"/>
          </a:xfrm>
          <a:prstGeom prst="rect">
            <a:avLst/>
          </a:prstGeom>
          <a:noFill/>
        </p:spPr>
        <p:txBody>
          <a:bodyPr wrap="square" rtlCol="0">
            <a:spAutoFit/>
          </a:bodyPr>
          <a:lstStyle/>
          <a:p>
            <a:r>
              <a:rPr lang="ja-JP" altLang="en-US" sz="2000">
                <a:solidFill>
                  <a:schemeClr val="tx2"/>
                </a:solidFill>
              </a:rPr>
              <a:t>全状態において，「全体経過時間が</a:t>
            </a:r>
            <a:r>
              <a:rPr lang="en-US" altLang="ja-JP" sz="2000" dirty="0">
                <a:solidFill>
                  <a:srgbClr val="FF0000"/>
                </a:solidFill>
              </a:rPr>
              <a:t>30</a:t>
            </a:r>
            <a:r>
              <a:rPr lang="ja-JP" altLang="en-US" sz="2000">
                <a:solidFill>
                  <a:srgbClr val="FF0000"/>
                </a:solidFill>
              </a:rPr>
              <a:t>未満</a:t>
            </a:r>
            <a:r>
              <a:rPr lang="ja-JP" altLang="en-US" sz="2000">
                <a:solidFill>
                  <a:schemeClr val="tx2"/>
                </a:solidFill>
              </a:rPr>
              <a:t>ならば各車両が最終ロケーションでない」．</a:t>
            </a:r>
            <a:r>
              <a:rPr kumimoji="1" lang="ja-JP" altLang="en-US" sz="2000">
                <a:solidFill>
                  <a:schemeClr val="tx2"/>
                </a:solidFill>
              </a:rPr>
              <a:t>すなわち，</a:t>
            </a:r>
            <a:r>
              <a:rPr kumimoji="1" lang="en-US" altLang="ja-JP" sz="2000" dirty="0">
                <a:solidFill>
                  <a:schemeClr val="tx2"/>
                </a:solidFill>
              </a:rPr>
              <a:t>30</a:t>
            </a:r>
            <a:r>
              <a:rPr kumimoji="1" lang="ja-JP" altLang="en-US" sz="2000">
                <a:solidFill>
                  <a:schemeClr val="tx2"/>
                </a:solidFill>
              </a:rPr>
              <a:t>未満ですべての車両が通過終了することがある．</a:t>
            </a:r>
          </a:p>
        </p:txBody>
      </p:sp>
      <p:sp>
        <p:nvSpPr>
          <p:cNvPr id="9" name="テキスト ボックス 8">
            <a:extLst>
              <a:ext uri="{FF2B5EF4-FFF2-40B4-BE49-F238E27FC236}">
                <a16:creationId xmlns:a16="http://schemas.microsoft.com/office/drawing/2014/main" id="{AF23F10D-4778-424D-8B6F-2FBFC867CEE7}"/>
              </a:ext>
            </a:extLst>
          </p:cNvPr>
          <p:cNvSpPr txBox="1"/>
          <p:nvPr/>
        </p:nvSpPr>
        <p:spPr>
          <a:xfrm>
            <a:off x="576263" y="4805680"/>
            <a:ext cx="8099425" cy="400110"/>
          </a:xfrm>
          <a:prstGeom prst="rect">
            <a:avLst/>
          </a:prstGeom>
          <a:noFill/>
        </p:spPr>
        <p:txBody>
          <a:bodyPr wrap="square" rtlCol="0">
            <a:spAutoFit/>
          </a:bodyPr>
          <a:lstStyle/>
          <a:p>
            <a:r>
              <a:rPr kumimoji="1" lang="ja-JP" altLang="en-US" sz="2000">
                <a:solidFill>
                  <a:schemeClr val="tx2"/>
                </a:solidFill>
              </a:rPr>
              <a:t>可能性と最小性の検証を</a:t>
            </a:r>
            <a:r>
              <a:rPr kumimoji="1" lang="en-US" altLang="ja-JP" sz="2000" dirty="0">
                <a:solidFill>
                  <a:schemeClr val="tx2"/>
                </a:solidFill>
              </a:rPr>
              <a:t>30</a:t>
            </a:r>
            <a:r>
              <a:rPr kumimoji="1" lang="ja-JP" altLang="en-US" sz="2000">
                <a:solidFill>
                  <a:schemeClr val="tx2"/>
                </a:solidFill>
              </a:rPr>
              <a:t>単位時間から順に繰り返して確かめていく．</a:t>
            </a:r>
          </a:p>
        </p:txBody>
      </p:sp>
    </p:spTree>
    <p:extLst>
      <p:ext uri="{BB962C8B-B14F-4D97-AF65-F5344CB8AC3E}">
        <p14:creationId xmlns:p14="http://schemas.microsoft.com/office/powerpoint/2010/main" val="39765811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D6D75D-F934-2147-90B8-CFF6A4731803}"/>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44C135B1-6263-3548-9EE2-1560F5BF51A7}"/>
              </a:ext>
            </a:extLst>
          </p:cNvPr>
          <p:cNvSpPr>
            <a:spLocks noGrp="1"/>
          </p:cNvSpPr>
          <p:nvPr>
            <p:ph idx="1"/>
          </p:nvPr>
        </p:nvSpPr>
        <p:spPr>
          <a:xfrm>
            <a:off x="576263" y="1825626"/>
            <a:ext cx="8027987" cy="621354"/>
          </a:xfrm>
        </p:spPr>
        <p:txBody>
          <a:bodyPr>
            <a:normAutofit/>
          </a:bodyPr>
          <a:lstStyle/>
          <a:p>
            <a:pPr marL="0" indent="0">
              <a:buNone/>
            </a:pPr>
            <a:r>
              <a:rPr lang="ja-JP" altLang="en-US" sz="2000"/>
              <a:t>したがって，以下の検証式が満たされた．</a:t>
            </a:r>
            <a:endParaRPr kumimoji="1" lang="en-US" altLang="ja-JP" sz="2000" dirty="0"/>
          </a:p>
        </p:txBody>
      </p:sp>
      <p:sp>
        <p:nvSpPr>
          <p:cNvPr id="6" name="スライド番号プレースホルダー 5">
            <a:extLst>
              <a:ext uri="{FF2B5EF4-FFF2-40B4-BE49-F238E27FC236}">
                <a16:creationId xmlns:a16="http://schemas.microsoft.com/office/drawing/2014/main" id="{D88693BD-AC08-7F45-B3C7-FF2A65E28E05}"/>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7" name="上矢印 6">
            <a:extLst>
              <a:ext uri="{FF2B5EF4-FFF2-40B4-BE49-F238E27FC236}">
                <a16:creationId xmlns:a16="http://schemas.microsoft.com/office/drawing/2014/main" id="{2E827A95-D9D5-5847-9ED5-19BD650DF976}"/>
              </a:ext>
            </a:extLst>
          </p:cNvPr>
          <p:cNvSpPr/>
          <p:nvPr/>
        </p:nvSpPr>
        <p:spPr>
          <a:xfrm>
            <a:off x="591955" y="5226693"/>
            <a:ext cx="352234" cy="73874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上矢印 7">
            <a:extLst>
              <a:ext uri="{FF2B5EF4-FFF2-40B4-BE49-F238E27FC236}">
                <a16:creationId xmlns:a16="http://schemas.microsoft.com/office/drawing/2014/main" id="{E2B72BB9-8E5F-1048-866A-2D3C0A523F14}"/>
              </a:ext>
            </a:extLst>
          </p:cNvPr>
          <p:cNvSpPr/>
          <p:nvPr/>
        </p:nvSpPr>
        <p:spPr>
          <a:xfrm rot="10800000">
            <a:off x="1043738" y="4405331"/>
            <a:ext cx="424779" cy="1618577"/>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a:extLst>
              <a:ext uri="{FF2B5EF4-FFF2-40B4-BE49-F238E27FC236}">
                <a16:creationId xmlns:a16="http://schemas.microsoft.com/office/drawing/2014/main" id="{2051178E-9F10-8843-B9AC-465B490EE6DB}"/>
              </a:ext>
            </a:extLst>
          </p:cNvPr>
          <p:cNvSpPr/>
          <p:nvPr/>
        </p:nvSpPr>
        <p:spPr>
          <a:xfrm rot="5400000">
            <a:off x="6898575" y="4054859"/>
            <a:ext cx="477213" cy="1556729"/>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曲折矢印 10">
            <a:extLst>
              <a:ext uri="{FF2B5EF4-FFF2-40B4-BE49-F238E27FC236}">
                <a16:creationId xmlns:a16="http://schemas.microsoft.com/office/drawing/2014/main" id="{8BD994D7-E4A7-6D4E-BE1D-B098CE95B632}"/>
              </a:ext>
            </a:extLst>
          </p:cNvPr>
          <p:cNvSpPr/>
          <p:nvPr/>
        </p:nvSpPr>
        <p:spPr>
          <a:xfrm rot="16200000">
            <a:off x="2334903" y="4155591"/>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上矢印 11">
            <a:extLst>
              <a:ext uri="{FF2B5EF4-FFF2-40B4-BE49-F238E27FC236}">
                <a16:creationId xmlns:a16="http://schemas.microsoft.com/office/drawing/2014/main" id="{4FAF616C-9470-2545-9E08-E59AD2658193}"/>
              </a:ext>
            </a:extLst>
          </p:cNvPr>
          <p:cNvSpPr/>
          <p:nvPr/>
        </p:nvSpPr>
        <p:spPr>
          <a:xfrm rot="16200000">
            <a:off x="6406115" y="5040160"/>
            <a:ext cx="454972" cy="82039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曲折矢印 13">
            <a:extLst>
              <a:ext uri="{FF2B5EF4-FFF2-40B4-BE49-F238E27FC236}">
                <a16:creationId xmlns:a16="http://schemas.microsoft.com/office/drawing/2014/main" id="{061AF664-31C2-2C41-B620-D7971AA66765}"/>
              </a:ext>
            </a:extLst>
          </p:cNvPr>
          <p:cNvSpPr/>
          <p:nvPr/>
        </p:nvSpPr>
        <p:spPr>
          <a:xfrm flipH="1">
            <a:off x="1893735" y="5153746"/>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5" name="上矢印 24">
            <a:extLst>
              <a:ext uri="{FF2B5EF4-FFF2-40B4-BE49-F238E27FC236}">
                <a16:creationId xmlns:a16="http://schemas.microsoft.com/office/drawing/2014/main" id="{43FB37F4-88EB-BC47-BECF-F0BE39BC4119}"/>
              </a:ext>
            </a:extLst>
          </p:cNvPr>
          <p:cNvSpPr/>
          <p:nvPr/>
        </p:nvSpPr>
        <p:spPr>
          <a:xfrm>
            <a:off x="581192" y="4361025"/>
            <a:ext cx="374798" cy="69499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曲折矢印 25">
            <a:extLst>
              <a:ext uri="{FF2B5EF4-FFF2-40B4-BE49-F238E27FC236}">
                <a16:creationId xmlns:a16="http://schemas.microsoft.com/office/drawing/2014/main" id="{FBDAB677-147F-224C-A346-EFC56C76A362}"/>
              </a:ext>
            </a:extLst>
          </p:cNvPr>
          <p:cNvSpPr/>
          <p:nvPr/>
        </p:nvSpPr>
        <p:spPr>
          <a:xfrm rot="16200000">
            <a:off x="4509860" y="4186120"/>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7" name="曲折矢印 26">
            <a:extLst>
              <a:ext uri="{FF2B5EF4-FFF2-40B4-BE49-F238E27FC236}">
                <a16:creationId xmlns:a16="http://schemas.microsoft.com/office/drawing/2014/main" id="{B19A316E-3D33-7249-AA99-3ED87DBADC2B}"/>
              </a:ext>
            </a:extLst>
          </p:cNvPr>
          <p:cNvSpPr/>
          <p:nvPr/>
        </p:nvSpPr>
        <p:spPr>
          <a:xfrm flipH="1">
            <a:off x="4100432" y="5212525"/>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テキスト ボックス 14">
            <a:extLst>
              <a:ext uri="{FF2B5EF4-FFF2-40B4-BE49-F238E27FC236}">
                <a16:creationId xmlns:a16="http://schemas.microsoft.com/office/drawing/2014/main" id="{2326874A-8BF2-4242-BDA1-93DFD7F9741C}"/>
              </a:ext>
            </a:extLst>
          </p:cNvPr>
          <p:cNvSpPr txBox="1"/>
          <p:nvPr/>
        </p:nvSpPr>
        <p:spPr>
          <a:xfrm>
            <a:off x="591955" y="3867945"/>
            <a:ext cx="7978989" cy="369332"/>
          </a:xfrm>
          <a:prstGeom prst="rect">
            <a:avLst/>
          </a:prstGeom>
          <a:noFill/>
        </p:spPr>
        <p:txBody>
          <a:bodyPr wrap="square" rtlCol="0">
            <a:spAutoFit/>
          </a:bodyPr>
          <a:lstStyle/>
          <a:p>
            <a:r>
              <a:rPr kumimoji="1" lang="en-US" altLang="ja-JP" dirty="0">
                <a:solidFill>
                  <a:schemeClr val="tx2"/>
                </a:solidFill>
              </a:rPr>
              <a:t>UPPAAL</a:t>
            </a:r>
            <a:r>
              <a:rPr kumimoji="1" lang="ja-JP" altLang="en-US">
                <a:solidFill>
                  <a:schemeClr val="tx2"/>
                </a:solidFill>
              </a:rPr>
              <a:t>の検証機能の反例トレースの出力により実行例を得られた．</a:t>
            </a:r>
          </a:p>
        </p:txBody>
      </p:sp>
      <p:sp>
        <p:nvSpPr>
          <p:cNvPr id="19" name="テキスト ボックス 18">
            <a:extLst>
              <a:ext uri="{FF2B5EF4-FFF2-40B4-BE49-F238E27FC236}">
                <a16:creationId xmlns:a16="http://schemas.microsoft.com/office/drawing/2014/main" id="{16C5C868-F672-7A4E-AAE7-EAC07007EABB}"/>
              </a:ext>
            </a:extLst>
          </p:cNvPr>
          <p:cNvSpPr txBox="1"/>
          <p:nvPr/>
        </p:nvSpPr>
        <p:spPr>
          <a:xfrm>
            <a:off x="1859280" y="2384448"/>
            <a:ext cx="5496560" cy="400110"/>
          </a:xfrm>
          <a:prstGeom prst="rect">
            <a:avLst/>
          </a:prstGeom>
          <a:noFill/>
          <a:ln>
            <a:solidFill>
              <a:srgbClr val="00B050"/>
            </a:solidFill>
          </a:ln>
        </p:spPr>
        <p:txBody>
          <a:bodyPr wrap="square" rtlCol="0">
            <a:spAutoFit/>
          </a:bodyPr>
          <a:lstStyle/>
          <a:p>
            <a:pPr algn="ctr"/>
            <a:r>
              <a:rPr lang="en-US" altLang="ja-JP" sz="2000" dirty="0">
                <a:solidFill>
                  <a:schemeClr val="tx2"/>
                </a:solidFill>
              </a:rPr>
              <a:t>E&lt;&gt; (</a:t>
            </a:r>
            <a:r>
              <a:rPr lang="en-US" altLang="ja-JP" sz="2000" dirty="0" err="1">
                <a:solidFill>
                  <a:schemeClr val="tx2"/>
                </a:solidFill>
              </a:rPr>
              <a:t>gc</a:t>
            </a:r>
            <a:r>
              <a:rPr lang="en-US" altLang="ja-JP" sz="2000" dirty="0">
                <a:solidFill>
                  <a:schemeClr val="tx2"/>
                </a:solidFill>
              </a:rPr>
              <a:t> == 22 and (</a:t>
            </a:r>
            <a:r>
              <a:rPr lang="en-US" altLang="ja-JP" sz="2000" dirty="0" err="1">
                <a:solidFill>
                  <a:schemeClr val="tx2"/>
                </a:solidFill>
              </a:rPr>
              <a:t>ns.final</a:t>
            </a:r>
            <a:r>
              <a:rPr lang="en-US" altLang="ja-JP" sz="2000" dirty="0">
                <a:solidFill>
                  <a:schemeClr val="tx2"/>
                </a:solidFill>
              </a:rPr>
              <a:t> and … and sn2.final))</a:t>
            </a:r>
          </a:p>
        </p:txBody>
      </p:sp>
      <p:sp>
        <p:nvSpPr>
          <p:cNvPr id="20" name="テキスト ボックス 19">
            <a:extLst>
              <a:ext uri="{FF2B5EF4-FFF2-40B4-BE49-F238E27FC236}">
                <a16:creationId xmlns:a16="http://schemas.microsoft.com/office/drawing/2014/main" id="{033E1375-AF1D-C544-806A-4CACAF08B1FF}"/>
              </a:ext>
            </a:extLst>
          </p:cNvPr>
          <p:cNvSpPr txBox="1"/>
          <p:nvPr/>
        </p:nvSpPr>
        <p:spPr>
          <a:xfrm>
            <a:off x="1859280" y="2953408"/>
            <a:ext cx="5496560" cy="400110"/>
          </a:xfrm>
          <a:prstGeom prst="rect">
            <a:avLst/>
          </a:prstGeom>
          <a:noFill/>
          <a:ln>
            <a:solidFill>
              <a:srgbClr val="00B050"/>
            </a:solidFill>
          </a:ln>
        </p:spPr>
        <p:txBody>
          <a:bodyPr wrap="square" rtlCol="0">
            <a:spAutoFit/>
          </a:bodyPr>
          <a:lstStyle/>
          <a:p>
            <a:pPr algn="ctr"/>
            <a:r>
              <a:rPr lang="en-US" altLang="ja-JP" sz="2000" dirty="0">
                <a:solidFill>
                  <a:schemeClr val="tx2"/>
                </a:solidFill>
              </a:rPr>
              <a:t>A[] (</a:t>
            </a:r>
            <a:r>
              <a:rPr lang="en-US" altLang="ja-JP" sz="2000" dirty="0" err="1">
                <a:solidFill>
                  <a:schemeClr val="tx2"/>
                </a:solidFill>
              </a:rPr>
              <a:t>gc</a:t>
            </a:r>
            <a:r>
              <a:rPr lang="en-US" altLang="ja-JP" sz="2000" dirty="0">
                <a:solidFill>
                  <a:schemeClr val="tx2"/>
                </a:solidFill>
              </a:rPr>
              <a:t> &lt; 22 imply not (</a:t>
            </a:r>
            <a:r>
              <a:rPr lang="en-US" altLang="ja-JP" sz="2000" dirty="0" err="1">
                <a:solidFill>
                  <a:schemeClr val="tx2"/>
                </a:solidFill>
              </a:rPr>
              <a:t>ns.final</a:t>
            </a:r>
            <a:r>
              <a:rPr lang="en-US" altLang="ja-JP" sz="2000" dirty="0">
                <a:solidFill>
                  <a:schemeClr val="tx2"/>
                </a:solidFill>
              </a:rPr>
              <a:t> and … and sn2.final))</a:t>
            </a:r>
          </a:p>
        </p:txBody>
      </p:sp>
      <p:sp>
        <p:nvSpPr>
          <p:cNvPr id="21" name="上矢印 20">
            <a:extLst>
              <a:ext uri="{FF2B5EF4-FFF2-40B4-BE49-F238E27FC236}">
                <a16:creationId xmlns:a16="http://schemas.microsoft.com/office/drawing/2014/main" id="{4C07AAA7-FA61-0944-95C7-485A17DEDE2D}"/>
              </a:ext>
            </a:extLst>
          </p:cNvPr>
          <p:cNvSpPr/>
          <p:nvPr/>
        </p:nvSpPr>
        <p:spPr>
          <a:xfrm rot="16200000">
            <a:off x="7319893" y="5040160"/>
            <a:ext cx="454972" cy="82039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691291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単一の交差点における車両の挙動をモデル化し検証した</a:t>
            </a:r>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endParaRPr lang="en-US" altLang="ja-JP" dirty="0"/>
          </a:p>
          <a:p>
            <a:r>
              <a:rPr lang="ja-JP" altLang="en-US"/>
              <a:t>他の検証ツールや，大規模シミュレーションなどを用いて多角的にアルゴリズムの検証手法を検討したい</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Tree>
    <p:extLst>
      <p:ext uri="{BB962C8B-B14F-4D97-AF65-F5344CB8AC3E}">
        <p14:creationId xmlns:p14="http://schemas.microsoft.com/office/powerpoint/2010/main" val="4232949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a:xfrm>
            <a:off x="628649" y="1490346"/>
            <a:ext cx="7886700" cy="2700654"/>
          </a:xfrm>
        </p:spPr>
        <p:txBody>
          <a:bodyPr>
            <a:normAutofit/>
          </a:bodyPr>
          <a:lstStyle/>
          <a:p>
            <a:pPr>
              <a:lnSpc>
                <a:spcPct val="150000"/>
              </a:lnSpc>
            </a:pPr>
            <a:r>
              <a:rPr lang="ja-JP" altLang="en-US" sz="2400"/>
              <a:t>自動運転車群制御アルゴリズムのモデル化</a:t>
            </a:r>
            <a:endParaRPr lang="en-US" altLang="ja-JP" sz="2400" dirty="0"/>
          </a:p>
          <a:p>
            <a:pPr>
              <a:lnSpc>
                <a:spcPct val="150000"/>
              </a:lnSpc>
            </a:pPr>
            <a:r>
              <a:rPr lang="ja-JP" altLang="en-US" sz="2400"/>
              <a:t>群制御アルゴリズムが衝突回避や時間制約などの性質を満たすか形式的に記述し，モデル検査を用いた検証</a:t>
            </a:r>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Tree>
    <p:extLst>
      <p:ext uri="{BB962C8B-B14F-4D97-AF65-F5344CB8AC3E}">
        <p14:creationId xmlns:p14="http://schemas.microsoft.com/office/powerpoint/2010/main" val="4107692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Tree>
    <p:extLst>
      <p:ext uri="{BB962C8B-B14F-4D97-AF65-F5344CB8AC3E}">
        <p14:creationId xmlns:p14="http://schemas.microsoft.com/office/powerpoint/2010/main" val="30768894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normAutofit fontScale="92500" lnSpcReduction="10000"/>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Tree>
    <p:extLst>
      <p:ext uri="{BB962C8B-B14F-4D97-AF65-F5344CB8AC3E}">
        <p14:creationId xmlns:p14="http://schemas.microsoft.com/office/powerpoint/2010/main" val="2271466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1413E3-DB2D-EA4F-8535-2D9B6400043E}"/>
              </a:ext>
            </a:extLst>
          </p:cNvPr>
          <p:cNvSpPr>
            <a:spLocks noGrp="1"/>
          </p:cNvSpPr>
          <p:nvPr>
            <p:ph type="title"/>
          </p:nvPr>
        </p:nvSpPr>
        <p:spPr/>
        <p:txBody>
          <a:bodyPr/>
          <a:lstStyle/>
          <a:p>
            <a:r>
              <a:rPr kumimoji="1" lang="ja-JP" altLang="en-US"/>
              <a:t>研究背景</a:t>
            </a:r>
          </a:p>
        </p:txBody>
      </p:sp>
      <p:sp>
        <p:nvSpPr>
          <p:cNvPr id="3" name="コンテンツ プレースホルダー 2">
            <a:extLst>
              <a:ext uri="{FF2B5EF4-FFF2-40B4-BE49-F238E27FC236}">
                <a16:creationId xmlns:a16="http://schemas.microsoft.com/office/drawing/2014/main" id="{BFBF7C20-54FA-8F49-A6EE-53654EF05583}"/>
              </a:ext>
            </a:extLst>
          </p:cNvPr>
          <p:cNvSpPr>
            <a:spLocks noGrp="1"/>
          </p:cNvSpPr>
          <p:nvPr>
            <p:ph idx="1"/>
          </p:nvPr>
        </p:nvSpPr>
        <p:spPr>
          <a:xfrm>
            <a:off x="581192" y="1823011"/>
            <a:ext cx="7989752" cy="1442297"/>
          </a:xfrm>
        </p:spPr>
        <p:txBody>
          <a:bodyPr>
            <a:normAutofit/>
          </a:bodyPr>
          <a:lstStyle/>
          <a:p>
            <a:r>
              <a:rPr kumimoji="1" lang="ja-JP" altLang="en-US" sz="2000"/>
              <a:t>自動運転技術が発達している</a:t>
            </a:r>
            <a:endParaRPr kumimoji="1" lang="en-US" altLang="ja-JP" sz="2000" dirty="0"/>
          </a:p>
          <a:p>
            <a:r>
              <a:rPr kumimoji="1" lang="ja-JP" altLang="en-US" sz="2000"/>
              <a:t>高速道路や限定地域での特定条件下におけるレベル４が普及することが目指されている</a:t>
            </a:r>
          </a:p>
        </p:txBody>
      </p:sp>
      <p:sp>
        <p:nvSpPr>
          <p:cNvPr id="6" name="スライド番号プレースホルダー 5">
            <a:extLst>
              <a:ext uri="{FF2B5EF4-FFF2-40B4-BE49-F238E27FC236}">
                <a16:creationId xmlns:a16="http://schemas.microsoft.com/office/drawing/2014/main" id="{C6F0D0B4-76BA-6D43-9A1C-FA5465D9BBF5}"/>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pic>
        <p:nvPicPr>
          <p:cNvPr id="7" name="コンテンツ プレースホルダー 4">
            <a:extLst>
              <a:ext uri="{FF2B5EF4-FFF2-40B4-BE49-F238E27FC236}">
                <a16:creationId xmlns:a16="http://schemas.microsoft.com/office/drawing/2014/main" id="{AD003A3B-D37A-BF48-9A83-ED9DDEA9B042}"/>
              </a:ext>
            </a:extLst>
          </p:cNvPr>
          <p:cNvPicPr>
            <a:picLocks noChangeAspect="1"/>
          </p:cNvPicPr>
          <p:nvPr/>
        </p:nvPicPr>
        <p:blipFill>
          <a:blip r:embed="rId3"/>
          <a:stretch>
            <a:fillRect/>
          </a:stretch>
        </p:blipFill>
        <p:spPr>
          <a:xfrm>
            <a:off x="2026267" y="3073349"/>
            <a:ext cx="5146018" cy="3066094"/>
          </a:xfrm>
          <a:prstGeom prst="rect">
            <a:avLst/>
          </a:prstGeom>
        </p:spPr>
      </p:pic>
      <p:sp>
        <p:nvSpPr>
          <p:cNvPr id="8" name="テキスト ボックス 7">
            <a:extLst>
              <a:ext uri="{FF2B5EF4-FFF2-40B4-BE49-F238E27FC236}">
                <a16:creationId xmlns:a16="http://schemas.microsoft.com/office/drawing/2014/main" id="{33248E37-6BED-004B-AB56-87C267C01228}"/>
              </a:ext>
            </a:extLst>
          </p:cNvPr>
          <p:cNvSpPr txBox="1"/>
          <p:nvPr/>
        </p:nvSpPr>
        <p:spPr>
          <a:xfrm>
            <a:off x="183088" y="6200277"/>
            <a:ext cx="6469916" cy="369332"/>
          </a:xfrm>
          <a:prstGeom prst="rect">
            <a:avLst/>
          </a:prstGeom>
          <a:noFill/>
        </p:spPr>
        <p:txBody>
          <a:bodyPr wrap="square" rtlCol="0">
            <a:spAutoFit/>
          </a:bodyPr>
          <a:lstStyle/>
          <a:p>
            <a:r>
              <a:rPr lang="ja-JP" altLang="en-US">
                <a:latin typeface="Meiryo" panose="020B0604030504040204" pitchFamily="34" charset="-128"/>
                <a:ea typeface="Meiryo" panose="020B0604030504040204" pitchFamily="34" charset="-128"/>
              </a:rPr>
              <a:t>出典：官民 </a:t>
            </a:r>
            <a:r>
              <a:rPr lang="en" altLang="ja-JP" dirty="0">
                <a:latin typeface="Meiryo" panose="020B0604030504040204" pitchFamily="34" charset="-128"/>
                <a:ea typeface="Meiryo" panose="020B0604030504040204" pitchFamily="34" charset="-128"/>
              </a:rPr>
              <a:t>ITS </a:t>
            </a:r>
            <a:r>
              <a:rPr lang="ja-JP" altLang="en-US">
                <a:latin typeface="Meiryo" panose="020B0604030504040204" pitchFamily="34" charset="-128"/>
                <a:ea typeface="Meiryo" panose="020B0604030504040204" pitchFamily="34" charset="-128"/>
              </a:rPr>
              <a:t>構想・ロードマップ </a:t>
            </a:r>
            <a:r>
              <a:rPr lang="en-US" altLang="ja-JP" dirty="0">
                <a:latin typeface="Meiryo" panose="020B0604030504040204" pitchFamily="34" charset="-128"/>
                <a:ea typeface="Meiryo" panose="020B0604030504040204" pitchFamily="34" charset="-128"/>
              </a:rPr>
              <a:t>2018</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3621910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モデル（使用権モデル）</a:t>
            </a:r>
            <a:endParaRPr kumimoji="1" lang="ja-JP" altLang="en-US" sz="4000"/>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Tree>
    <p:extLst>
      <p:ext uri="{BB962C8B-B14F-4D97-AF65-F5344CB8AC3E}">
        <p14:creationId xmlns:p14="http://schemas.microsoft.com/office/powerpoint/2010/main" val="16527223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Tree>
    <p:extLst>
      <p:ext uri="{BB962C8B-B14F-4D97-AF65-F5344CB8AC3E}">
        <p14:creationId xmlns:p14="http://schemas.microsoft.com/office/powerpoint/2010/main" val="2206989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Tree>
    <p:extLst>
      <p:ext uri="{BB962C8B-B14F-4D97-AF65-F5344CB8AC3E}">
        <p14:creationId xmlns:p14="http://schemas.microsoft.com/office/powerpoint/2010/main" val="7392363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fontScale="92500"/>
          </a:bodyPr>
          <a:lstStyle/>
          <a:p>
            <a:pPr>
              <a:lnSpc>
                <a:spcPct val="150000"/>
              </a:lnSpc>
            </a:pPr>
            <a:r>
              <a:rPr lang="ja-JP" altLang="en-US" sz="2400"/>
              <a:t>使用権の取得により交差点通過の排他制御が適切であることが確認できる</a:t>
            </a:r>
            <a:endParaRPr kumimoji="1" lang="ja-JP" altLang="en-US" sz="2400"/>
          </a:p>
        </p:txBody>
      </p:sp>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23</a:t>
            </a:fld>
            <a:endParaRPr lang="ja-JP" altLang="en-US"/>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Tree>
    <p:extLst>
      <p:ext uri="{BB962C8B-B14F-4D97-AF65-F5344CB8AC3E}">
        <p14:creationId xmlns:p14="http://schemas.microsoft.com/office/powerpoint/2010/main" val="16578610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24</a:t>
            </a:fld>
            <a:endParaRPr lang="ja-JP" altLang="en-US"/>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Tree>
    <p:extLst>
      <p:ext uri="{BB962C8B-B14F-4D97-AF65-F5344CB8AC3E}">
        <p14:creationId xmlns:p14="http://schemas.microsoft.com/office/powerpoint/2010/main" val="9934511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25</a:t>
            </a:fld>
            <a:endParaRPr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Tree>
    <p:extLst>
      <p:ext uri="{BB962C8B-B14F-4D97-AF65-F5344CB8AC3E}">
        <p14:creationId xmlns:p14="http://schemas.microsoft.com/office/powerpoint/2010/main" val="3467172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26</a:t>
            </a:fld>
            <a:endParaRPr lang="ja-JP" altLang="en-US"/>
          </a:p>
        </p:txBody>
      </p:sp>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Tree>
    <p:extLst>
      <p:ext uri="{BB962C8B-B14F-4D97-AF65-F5344CB8AC3E}">
        <p14:creationId xmlns:p14="http://schemas.microsoft.com/office/powerpoint/2010/main" val="8236862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27</a:t>
            </a:fld>
            <a:endParaRPr lang="ja-JP" altLang="en-US"/>
          </a:p>
        </p:txBody>
      </p:sp>
    </p:spTree>
    <p:extLst>
      <p:ext uri="{BB962C8B-B14F-4D97-AF65-F5344CB8AC3E}">
        <p14:creationId xmlns:p14="http://schemas.microsoft.com/office/powerpoint/2010/main" val="26109932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28</a:t>
            </a:fld>
            <a:endParaRPr lang="ja-JP" altLang="en-US"/>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Tree>
    <p:extLst>
      <p:ext uri="{BB962C8B-B14F-4D97-AF65-F5344CB8AC3E}">
        <p14:creationId xmlns:p14="http://schemas.microsoft.com/office/powerpoint/2010/main" val="35019657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29</a:t>
            </a:fld>
            <a:endParaRPr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Tree>
    <p:extLst>
      <p:ext uri="{BB962C8B-B14F-4D97-AF65-F5344CB8AC3E}">
        <p14:creationId xmlns:p14="http://schemas.microsoft.com/office/powerpoint/2010/main" val="29990303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研究背景と目的</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581192" y="2028824"/>
            <a:ext cx="7989752" cy="3985895"/>
          </a:xfrm>
        </p:spPr>
        <p:txBody>
          <a:bodyPr>
            <a:normAutofit/>
          </a:bodyPr>
          <a:lstStyle/>
          <a:p>
            <a:pPr>
              <a:lnSpc>
                <a:spcPct val="150000"/>
              </a:lnSpc>
            </a:pPr>
            <a:r>
              <a:rPr lang="ja-JP" altLang="en-US" sz="2400"/>
              <a:t>多量の自動運転車で構成された都市空間において，</a:t>
            </a:r>
          </a:p>
          <a:p>
            <a:pPr marL="0" indent="0">
              <a:lnSpc>
                <a:spcPct val="150000"/>
              </a:lnSpc>
              <a:buNone/>
            </a:pPr>
            <a:r>
              <a:rPr lang="en-US" altLang="ja-JP" sz="2400" dirty="0"/>
              <a:t>	</a:t>
            </a:r>
            <a:r>
              <a:rPr lang="ja-JP" altLang="en-US" sz="2400"/>
              <a:t>渋滞やデッドロックが発生する可能性がある．</a:t>
            </a:r>
            <a:endParaRPr lang="en-US" altLang="ja-JP" sz="2400" dirty="0"/>
          </a:p>
          <a:p>
            <a:pPr>
              <a:lnSpc>
                <a:spcPct val="150000"/>
              </a:lnSpc>
            </a:pPr>
            <a:r>
              <a:rPr lang="ja-JP" altLang="en-US" sz="2400"/>
              <a:t>効率的な自動運転車群制御アルゴリズムが必要となる．</a:t>
            </a:r>
          </a:p>
          <a:p>
            <a:pPr>
              <a:lnSpc>
                <a:spcPct val="150000"/>
              </a:lnSpc>
            </a:pPr>
            <a:r>
              <a:rPr kumimoji="1" lang="ja-JP" altLang="en-US" sz="2400"/>
              <a:t>群制御アルゴリズムを形式的に記述し，形式的な検証手法を提案することを目的とする．</a:t>
            </a:r>
            <a:endParaRPr kumimoji="1" lang="en-US" altLang="ja-JP" sz="2400" dirty="0"/>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Tree>
    <p:extLst>
      <p:ext uri="{BB962C8B-B14F-4D97-AF65-F5344CB8AC3E}">
        <p14:creationId xmlns:p14="http://schemas.microsoft.com/office/powerpoint/2010/main" val="1536334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30</a:t>
            </a:fld>
            <a:endParaRPr lang="ja-JP" altLang="en-US"/>
          </a:p>
        </p:txBody>
      </p:sp>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5926635"/>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Tree>
    <p:extLst>
      <p:ext uri="{BB962C8B-B14F-4D97-AF65-F5344CB8AC3E}">
        <p14:creationId xmlns:p14="http://schemas.microsoft.com/office/powerpoint/2010/main" val="3806976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31</a:t>
            </a:fld>
            <a:endParaRPr lang="ja-JP" altLang="en-US"/>
          </a:p>
        </p:txBody>
      </p:sp>
    </p:spTree>
    <p:extLst>
      <p:ext uri="{BB962C8B-B14F-4D97-AF65-F5344CB8AC3E}">
        <p14:creationId xmlns:p14="http://schemas.microsoft.com/office/powerpoint/2010/main" val="166115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BAD1E0-3E17-5B48-BCFC-03ADFDBDC3EB}"/>
              </a:ext>
            </a:extLst>
          </p:cNvPr>
          <p:cNvSpPr>
            <a:spLocks noGrp="1"/>
          </p:cNvSpPr>
          <p:nvPr>
            <p:ph type="title"/>
          </p:nvPr>
        </p:nvSpPr>
        <p:spPr/>
        <p:txBody>
          <a:bodyPr/>
          <a:lstStyle/>
          <a:p>
            <a:r>
              <a:rPr kumimoji="1" lang="ja-JP" altLang="en-US"/>
              <a:t>手法</a:t>
            </a:r>
          </a:p>
        </p:txBody>
      </p:sp>
      <p:sp>
        <p:nvSpPr>
          <p:cNvPr id="3" name="コンテンツ プレースホルダー 2">
            <a:extLst>
              <a:ext uri="{FF2B5EF4-FFF2-40B4-BE49-F238E27FC236}">
                <a16:creationId xmlns:a16="http://schemas.microsoft.com/office/drawing/2014/main" id="{9C8468CF-D969-8541-8A18-CE97AEF774AA}"/>
              </a:ext>
            </a:extLst>
          </p:cNvPr>
          <p:cNvSpPr>
            <a:spLocks noGrp="1"/>
          </p:cNvSpPr>
          <p:nvPr>
            <p:ph idx="1"/>
          </p:nvPr>
        </p:nvSpPr>
        <p:spPr>
          <a:xfrm>
            <a:off x="581192" y="2228003"/>
            <a:ext cx="7989752" cy="3630795"/>
          </a:xfrm>
        </p:spPr>
        <p:txBody>
          <a:bodyPr>
            <a:normAutofit/>
          </a:bodyPr>
          <a:lstStyle/>
          <a:p>
            <a:pPr marL="0" indent="0">
              <a:buNone/>
            </a:pPr>
            <a:r>
              <a:rPr lang="ja-JP" altLang="en-US" sz="2400"/>
              <a:t>アルゴリズムが衝突回避を必ず行うことを検証するのにテストのみでは起こり得るすべての状態をテストできたかどうか把握するのが難しい．</a:t>
            </a:r>
            <a:endParaRPr lang="en-US" altLang="ja-JP" sz="2400" dirty="0"/>
          </a:p>
          <a:p>
            <a:pPr marL="0" indent="0">
              <a:buNone/>
            </a:pPr>
            <a:r>
              <a:rPr kumimoji="1" lang="ja-JP" altLang="en-US" sz="2400"/>
              <a:t>したがって，起こり得る状態を網羅的に探索できるモデル検査を用いる．</a:t>
            </a:r>
            <a:endParaRPr kumimoji="1" lang="en-US" altLang="ja-JP" sz="2400" dirty="0"/>
          </a:p>
          <a:p>
            <a:pPr marL="0" indent="0">
              <a:buNone/>
            </a:pPr>
            <a:r>
              <a:rPr lang="ja-JP" altLang="en-US" sz="2400"/>
              <a:t>今回，検証対象が時間的な条件もあることから時間制約の扱えるものを採用する．</a:t>
            </a:r>
            <a:endParaRPr kumimoji="1" lang="ja-JP" altLang="en-US" sz="2400"/>
          </a:p>
        </p:txBody>
      </p:sp>
      <p:sp>
        <p:nvSpPr>
          <p:cNvPr id="6" name="スライド番号プレースホルダー 5">
            <a:extLst>
              <a:ext uri="{FF2B5EF4-FFF2-40B4-BE49-F238E27FC236}">
                <a16:creationId xmlns:a16="http://schemas.microsoft.com/office/drawing/2014/main" id="{CD8B789A-958B-2A4B-A127-EA949F4819BC}"/>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spTree>
    <p:extLst>
      <p:ext uri="{BB962C8B-B14F-4D97-AF65-F5344CB8AC3E}">
        <p14:creationId xmlns:p14="http://schemas.microsoft.com/office/powerpoint/2010/main" val="2126858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1090295"/>
          </a:xfrm>
        </p:spPr>
        <p:txBody>
          <a:bodyPr>
            <a:normAutofit/>
          </a:bodyPr>
          <a:lstStyle/>
          <a:p>
            <a:pPr>
              <a:lnSpc>
                <a:spcPct val="110000"/>
              </a:lnSpc>
            </a:pPr>
            <a:r>
              <a:rPr lang="ja-JP" altLang="en-US" sz="2400"/>
              <a:t>システム上で起こり得る状態を網羅的に調べ</a:t>
            </a:r>
            <a:endParaRPr lang="en-US" altLang="ja-JP" sz="2400" dirty="0"/>
          </a:p>
          <a:p>
            <a:pPr marL="0" indent="0">
              <a:lnSpc>
                <a:spcPct val="110000"/>
              </a:lnSpc>
              <a:buNone/>
            </a:pPr>
            <a:r>
              <a:rPr lang="en-US" altLang="ja-JP" sz="2400" dirty="0"/>
              <a:t>  </a:t>
            </a:r>
            <a:r>
              <a:rPr lang="ja-JP" altLang="en-US" sz="2400"/>
              <a:t>設計の誤りを発見する自動検証手法の一種</a:t>
            </a:r>
            <a:endParaRPr lang="en-US" altLang="ja-JP" sz="2400" dirty="0"/>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pic>
        <p:nvPicPr>
          <p:cNvPr id="7" name="コンテンツ プレースホルダー 4">
            <a:extLst>
              <a:ext uri="{FF2B5EF4-FFF2-40B4-BE49-F238E27FC236}">
                <a16:creationId xmlns:a16="http://schemas.microsoft.com/office/drawing/2014/main" id="{C9ED13C2-C0D3-F44D-9B25-C66405034C8F}"/>
              </a:ext>
            </a:extLst>
          </p:cNvPr>
          <p:cNvPicPr>
            <a:picLocks noChangeAspect="1"/>
          </p:cNvPicPr>
          <p:nvPr/>
        </p:nvPicPr>
        <p:blipFill>
          <a:blip r:embed="rId3"/>
          <a:stretch>
            <a:fillRect/>
          </a:stretch>
        </p:blipFill>
        <p:spPr>
          <a:xfrm>
            <a:off x="2152617" y="3169128"/>
            <a:ext cx="4899725" cy="2440154"/>
          </a:xfrm>
          <a:prstGeom prst="rect">
            <a:avLst/>
          </a:prstGeom>
        </p:spPr>
      </p:pic>
      <p:sp>
        <p:nvSpPr>
          <p:cNvPr id="8" name="テキスト ボックス 7">
            <a:extLst>
              <a:ext uri="{FF2B5EF4-FFF2-40B4-BE49-F238E27FC236}">
                <a16:creationId xmlns:a16="http://schemas.microsoft.com/office/drawing/2014/main" id="{FD711829-F8B0-654D-93D6-B0C60C0B64F7}"/>
              </a:ext>
            </a:extLst>
          </p:cNvPr>
          <p:cNvSpPr txBox="1"/>
          <p:nvPr/>
        </p:nvSpPr>
        <p:spPr>
          <a:xfrm>
            <a:off x="132657" y="6051310"/>
            <a:ext cx="6392091" cy="369332"/>
          </a:xfrm>
          <a:prstGeom prst="rect">
            <a:avLst/>
          </a:prstGeom>
          <a:noFill/>
        </p:spPr>
        <p:txBody>
          <a:bodyPr wrap="square" rtlCol="0">
            <a:spAutoFit/>
          </a:bodyPr>
          <a:lstStyle/>
          <a:p>
            <a:r>
              <a:rPr lang="ja-JP" altLang="en-US">
                <a:latin typeface="Meiryo" panose="020B0604030504040204" pitchFamily="34" charset="-128"/>
                <a:ea typeface="Meiryo" panose="020B0604030504040204" pitchFamily="34" charset="-128"/>
              </a:rPr>
              <a:t>出典：</a:t>
            </a:r>
            <a:r>
              <a:rPr lang="en-US" altLang="ja-JP" dirty="0">
                <a:latin typeface="Meiryo" panose="020B0604030504040204" pitchFamily="34" charset="-128"/>
                <a:ea typeface="Meiryo" panose="020B0604030504040204" pitchFamily="34" charset="-128"/>
              </a:rPr>
              <a:t>UPPAAL</a:t>
            </a:r>
            <a:r>
              <a:rPr lang="ja-JP" altLang="en-US">
                <a:latin typeface="Meiryo" panose="020B0604030504040204" pitchFamily="34" charset="-128"/>
                <a:ea typeface="Meiryo" panose="020B0604030504040204" pitchFamily="34" charset="-128"/>
              </a:rPr>
              <a:t>による性能モデル検証，近代科学社</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118BAE-42B0-2343-9489-EFC424743ACB}"/>
              </a:ext>
            </a:extLst>
          </p:cNvPr>
          <p:cNvSpPr>
            <a:spLocks noGrp="1"/>
          </p:cNvSpPr>
          <p:nvPr>
            <p:ph type="title"/>
          </p:nvPr>
        </p:nvSpPr>
        <p:spPr/>
        <p:txBody>
          <a:bodyPr/>
          <a:lstStyle/>
          <a:p>
            <a:r>
              <a:rPr kumimoji="1" lang="en-US" altLang="ja-JP" dirty="0"/>
              <a:t>UPPAAL</a:t>
            </a:r>
            <a:endParaRPr kumimoji="1" lang="ja-JP" altLang="en-US"/>
          </a:p>
        </p:txBody>
      </p:sp>
      <p:sp>
        <p:nvSpPr>
          <p:cNvPr id="3" name="コンテンツ プレースホルダー 2">
            <a:extLst>
              <a:ext uri="{FF2B5EF4-FFF2-40B4-BE49-F238E27FC236}">
                <a16:creationId xmlns:a16="http://schemas.microsoft.com/office/drawing/2014/main" id="{AB628266-6F0D-7342-8CD3-88EDFCBD1E02}"/>
              </a:ext>
            </a:extLst>
          </p:cNvPr>
          <p:cNvSpPr>
            <a:spLocks noGrp="1"/>
          </p:cNvSpPr>
          <p:nvPr>
            <p:ph idx="1"/>
          </p:nvPr>
        </p:nvSpPr>
        <p:spPr/>
        <p:txBody>
          <a:bodyPr/>
          <a:lstStyle/>
          <a:p>
            <a:pPr>
              <a:lnSpc>
                <a:spcPct val="150000"/>
              </a:lnSpc>
            </a:pPr>
            <a:r>
              <a:rPr lang="ja-JP" altLang="en-US" sz="2400"/>
              <a:t>モデル検査ツール</a:t>
            </a:r>
            <a:r>
              <a:rPr lang="en" altLang="ja-JP" sz="2400" dirty="0"/>
              <a:t>UPPAAL</a:t>
            </a:r>
            <a:endParaRPr lang="en-US" altLang="ja-JP" sz="2400" dirty="0"/>
          </a:p>
          <a:p>
            <a:pPr lvl="1">
              <a:lnSpc>
                <a:spcPct val="150000"/>
              </a:lnSpc>
            </a:pPr>
            <a:r>
              <a:rPr lang="ja-JP" altLang="en-US" sz="2000">
                <a:latin typeface="Meiryo" panose="020B0604030504040204" pitchFamily="34" charset="-128"/>
                <a:ea typeface="Meiryo" panose="020B0604030504040204" pitchFamily="34" charset="-128"/>
              </a:rPr>
              <a:t>時間制約問題を扱える</a:t>
            </a:r>
          </a:p>
          <a:p>
            <a:pPr lvl="1">
              <a:lnSpc>
                <a:spcPct val="150000"/>
              </a:lnSpc>
            </a:pPr>
            <a:r>
              <a:rPr lang="ja-JP" altLang="en-US" sz="2000">
                <a:latin typeface="Meiryo" panose="020B0604030504040204" pitchFamily="34" charset="-128"/>
                <a:ea typeface="Meiryo" panose="020B0604030504040204" pitchFamily="34" charset="-128"/>
              </a:rPr>
              <a:t>入力が</a:t>
            </a:r>
            <a:r>
              <a:rPr lang="en" altLang="ja-JP" sz="2000" dirty="0">
                <a:latin typeface="Meiryo" panose="020B0604030504040204" pitchFamily="34" charset="-128"/>
                <a:ea typeface="Meiryo" panose="020B0604030504040204" pitchFamily="34" charset="-128"/>
              </a:rPr>
              <a:t>GUI</a:t>
            </a:r>
            <a:r>
              <a:rPr lang="ja-JP" altLang="en-US" sz="2000">
                <a:latin typeface="Meiryo" panose="020B0604030504040204" pitchFamily="34" charset="-128"/>
                <a:ea typeface="Meiryo" panose="020B0604030504040204" pitchFamily="34" charset="-128"/>
              </a:rPr>
              <a:t>ベースのため，直感的に把握できる</a:t>
            </a:r>
          </a:p>
          <a:p>
            <a:pPr lvl="1">
              <a:lnSpc>
                <a:spcPct val="150000"/>
              </a:lnSpc>
            </a:pPr>
            <a:r>
              <a:rPr lang="ja-JP" altLang="en-US" sz="2000">
                <a:latin typeface="Meiryo" panose="020B0604030504040204" pitchFamily="34" charset="-128"/>
                <a:ea typeface="Meiryo" panose="020B0604030504040204" pitchFamily="34" charset="-128"/>
              </a:rPr>
              <a:t>検証と</a:t>
            </a:r>
            <a:r>
              <a:rPr lang="en" altLang="ja-JP" sz="2000" dirty="0">
                <a:latin typeface="Meiryo" panose="020B0604030504040204" pitchFamily="34" charset="-128"/>
                <a:ea typeface="Meiryo" panose="020B0604030504040204" pitchFamily="34" charset="-128"/>
              </a:rPr>
              <a:t>GUI</a:t>
            </a:r>
            <a:r>
              <a:rPr lang="ja-JP" altLang="en-US" sz="2000">
                <a:latin typeface="Meiryo" panose="020B0604030504040204" pitchFamily="34" charset="-128"/>
                <a:ea typeface="Meiryo" panose="020B0604030504040204" pitchFamily="34" charset="-128"/>
              </a:rPr>
              <a:t>による反例トレース</a:t>
            </a:r>
          </a:p>
          <a:p>
            <a:pPr lvl="1">
              <a:lnSpc>
                <a:spcPct val="150000"/>
              </a:lnSpc>
            </a:pPr>
            <a:r>
              <a:rPr lang="ja-JP" altLang="en-US" sz="2000">
                <a:latin typeface="Meiryo" panose="020B0604030504040204" pitchFamily="34" charset="-128"/>
                <a:ea typeface="Meiryo" panose="020B0604030504040204" pitchFamily="34" charset="-128"/>
              </a:rPr>
              <a:t>最短時間で違反状態に到達する反例の出力</a:t>
            </a:r>
          </a:p>
          <a:p>
            <a:pPr lvl="1"/>
            <a:endParaRPr lang="ja-JP" altLang="en-US" sz="1600">
              <a:latin typeface="Meiryo" panose="020B0604030504040204" pitchFamily="34" charset="-128"/>
              <a:ea typeface="Meiryo" panose="020B0604030504040204" pitchFamily="34" charset="-128"/>
            </a:endParaRPr>
          </a:p>
          <a:p>
            <a:endParaRPr kumimoji="1" lang="ja-JP" altLang="en-US"/>
          </a:p>
        </p:txBody>
      </p:sp>
      <p:sp>
        <p:nvSpPr>
          <p:cNvPr id="6" name="スライド番号プレースホルダー 5">
            <a:extLst>
              <a:ext uri="{FF2B5EF4-FFF2-40B4-BE49-F238E27FC236}">
                <a16:creationId xmlns:a16="http://schemas.microsoft.com/office/drawing/2014/main" id="{DF8FCCD7-78BD-0947-BC27-EA4E7AEB2372}"/>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4023645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913314-FA37-B842-8E86-B74893BC613D}"/>
              </a:ext>
            </a:extLst>
          </p:cNvPr>
          <p:cNvSpPr>
            <a:spLocks noGrp="1"/>
          </p:cNvSpPr>
          <p:nvPr>
            <p:ph type="title"/>
          </p:nvPr>
        </p:nvSpPr>
        <p:spPr/>
        <p:txBody>
          <a:bodyPr/>
          <a:lstStyle/>
          <a:p>
            <a:r>
              <a:rPr kumimoji="1" lang="ja-JP" altLang="en-US"/>
              <a:t>交差点通過車両モデル</a:t>
            </a:r>
          </a:p>
        </p:txBody>
      </p:sp>
      <p:sp>
        <p:nvSpPr>
          <p:cNvPr id="3" name="コンテンツ プレースホルダー 2">
            <a:extLst>
              <a:ext uri="{FF2B5EF4-FFF2-40B4-BE49-F238E27FC236}">
                <a16:creationId xmlns:a16="http://schemas.microsoft.com/office/drawing/2014/main" id="{D6C82DED-0BF6-044E-B05F-BB1B473EA37A}"/>
              </a:ext>
            </a:extLst>
          </p:cNvPr>
          <p:cNvSpPr>
            <a:spLocks noGrp="1"/>
          </p:cNvSpPr>
          <p:nvPr>
            <p:ph idx="1"/>
          </p:nvPr>
        </p:nvSpPr>
        <p:spPr>
          <a:xfrm>
            <a:off x="628650" y="1879600"/>
            <a:ext cx="7886700" cy="2448560"/>
          </a:xfrm>
        </p:spPr>
        <p:txBody>
          <a:bodyPr>
            <a:normAutofit/>
          </a:bodyPr>
          <a:lstStyle/>
          <a:p>
            <a:r>
              <a:rPr kumimoji="1" lang="ja-JP" altLang="en-US" sz="2400"/>
              <a:t>信号がなく，片側</a:t>
            </a:r>
            <a:r>
              <a:rPr kumimoji="1" lang="en-US" altLang="ja-JP" sz="2400" dirty="0"/>
              <a:t>1</a:t>
            </a:r>
            <a:r>
              <a:rPr kumimoji="1" lang="ja-JP" altLang="en-US" sz="2400"/>
              <a:t>車線で右折レーンのない交差点</a:t>
            </a:r>
            <a:endParaRPr lang="en-US" altLang="ja-JP" sz="2000" dirty="0"/>
          </a:p>
          <a:p>
            <a:r>
              <a:rPr kumimoji="1" lang="ja-JP" altLang="en-US" sz="2400"/>
              <a:t>車両は交差点に対して進入する向きと，進行方向を保持するモデル</a:t>
            </a:r>
            <a:endParaRPr kumimoji="1" lang="en-US" altLang="ja-JP" sz="2400" dirty="0"/>
          </a:p>
          <a:p>
            <a:r>
              <a:rPr lang="ja-JP" altLang="en-US" sz="2400"/>
              <a:t>交差点周辺の各車両がネットワークで接続されていて，各々の車両の現在位置と行き先を取得できるとする</a:t>
            </a:r>
            <a:endParaRPr kumimoji="1" lang="en-US" altLang="ja-JP" sz="2400" dirty="0"/>
          </a:p>
        </p:txBody>
      </p:sp>
      <p:sp>
        <p:nvSpPr>
          <p:cNvPr id="6" name="スライド番号プレースホルダー 5">
            <a:extLst>
              <a:ext uri="{FF2B5EF4-FFF2-40B4-BE49-F238E27FC236}">
                <a16:creationId xmlns:a16="http://schemas.microsoft.com/office/drawing/2014/main" id="{FAF64E70-0465-004E-A5E0-EC0959C0A511}"/>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pic>
        <p:nvPicPr>
          <p:cNvPr id="7" name="図 6">
            <a:extLst>
              <a:ext uri="{FF2B5EF4-FFF2-40B4-BE49-F238E27FC236}">
                <a16:creationId xmlns:a16="http://schemas.microsoft.com/office/drawing/2014/main" id="{E1C67581-C55F-134C-B48D-0EA60DC82E32}"/>
              </a:ext>
            </a:extLst>
          </p:cNvPr>
          <p:cNvPicPr>
            <a:picLocks noChangeAspect="1"/>
          </p:cNvPicPr>
          <p:nvPr/>
        </p:nvPicPr>
        <p:blipFill rotWithShape="1">
          <a:blip r:embed="rId2"/>
          <a:srcRect l="17071" r="14555" b="5630"/>
          <a:stretch/>
        </p:blipFill>
        <p:spPr>
          <a:xfrm>
            <a:off x="576263" y="4436957"/>
            <a:ext cx="1853051" cy="1918205"/>
          </a:xfrm>
          <a:prstGeom prst="rect">
            <a:avLst/>
          </a:prstGeom>
        </p:spPr>
      </p:pic>
    </p:spTree>
    <p:extLst>
      <p:ext uri="{BB962C8B-B14F-4D97-AF65-F5344CB8AC3E}">
        <p14:creationId xmlns:p14="http://schemas.microsoft.com/office/powerpoint/2010/main" val="4175434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B49944-CE97-6A49-8D78-04A78C677BD3}"/>
              </a:ext>
            </a:extLst>
          </p:cNvPr>
          <p:cNvSpPr>
            <a:spLocks noGrp="1"/>
          </p:cNvSpPr>
          <p:nvPr>
            <p:ph type="title"/>
          </p:nvPr>
        </p:nvSpPr>
        <p:spPr/>
        <p:txBody>
          <a:bodyPr>
            <a:normAutofit/>
          </a:bodyPr>
          <a:lstStyle/>
          <a:p>
            <a:r>
              <a:rPr kumimoji="1" lang="en-US" altLang="ja-JP" sz="4000" dirty="0"/>
              <a:t>UPPAAL</a:t>
            </a:r>
            <a:r>
              <a:rPr kumimoji="1" lang="ja-JP" altLang="en-US" sz="4000"/>
              <a:t>モデル</a:t>
            </a:r>
          </a:p>
        </p:txBody>
      </p:sp>
      <p:sp>
        <p:nvSpPr>
          <p:cNvPr id="3" name="コンテンツ プレースホルダー 2">
            <a:extLst>
              <a:ext uri="{FF2B5EF4-FFF2-40B4-BE49-F238E27FC236}">
                <a16:creationId xmlns:a16="http://schemas.microsoft.com/office/drawing/2014/main" id="{5698CB1D-21FD-A545-AE33-CD537798116B}"/>
              </a:ext>
            </a:extLst>
          </p:cNvPr>
          <p:cNvSpPr>
            <a:spLocks noGrp="1"/>
          </p:cNvSpPr>
          <p:nvPr>
            <p:ph idx="1"/>
          </p:nvPr>
        </p:nvSpPr>
        <p:spPr>
          <a:xfrm>
            <a:off x="628650" y="1864839"/>
            <a:ext cx="7886700" cy="2575145"/>
          </a:xfrm>
        </p:spPr>
        <p:txBody>
          <a:bodyPr>
            <a:normAutofit fontScale="92500"/>
          </a:bodyPr>
          <a:lstStyle/>
          <a:p>
            <a:r>
              <a:rPr kumimoji="1" lang="ja-JP" altLang="en-US" sz="2400"/>
              <a:t>交差点に対して進入する方向と進行方向を保持したモデル</a:t>
            </a:r>
            <a:endParaRPr kumimoji="1" lang="en-US" altLang="ja-JP" sz="2400" dirty="0"/>
          </a:p>
          <a:p>
            <a:r>
              <a:rPr lang="ja-JP" altLang="en-US" sz="2400"/>
              <a:t>後続車両も条件が合えば進入可能</a:t>
            </a:r>
            <a:endParaRPr lang="en-US" altLang="ja-JP" sz="2400" dirty="0"/>
          </a:p>
          <a:p>
            <a:r>
              <a:rPr lang="ja-JP" altLang="en-US" sz="2400"/>
              <a:t>どの方向車両がどの様な状態であるかを大域二次元配列で管理</a:t>
            </a:r>
            <a:endParaRPr lang="en-US" altLang="ja-JP" sz="2400" dirty="0"/>
          </a:p>
          <a:p>
            <a:r>
              <a:rPr kumimoji="1" lang="ja-JP" altLang="en-US" sz="2400"/>
              <a:t>交差点進入条件で他車状態を見て，後の条件は時間制約のみになる様にした</a:t>
            </a:r>
          </a:p>
        </p:txBody>
      </p:sp>
      <p:sp>
        <p:nvSpPr>
          <p:cNvPr id="6" name="スライド番号プレースホルダー 5">
            <a:extLst>
              <a:ext uri="{FF2B5EF4-FFF2-40B4-BE49-F238E27FC236}">
                <a16:creationId xmlns:a16="http://schemas.microsoft.com/office/drawing/2014/main" id="{8D71C1D0-37A3-494A-85DC-859F5963F60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9" name="図 8">
            <a:extLst>
              <a:ext uri="{FF2B5EF4-FFF2-40B4-BE49-F238E27FC236}">
                <a16:creationId xmlns:a16="http://schemas.microsoft.com/office/drawing/2014/main" id="{625D3CF8-F782-DE40-B5A8-423E4EA84A23}"/>
              </a:ext>
            </a:extLst>
          </p:cNvPr>
          <p:cNvPicPr>
            <a:picLocks noChangeAspect="1"/>
          </p:cNvPicPr>
          <p:nvPr/>
        </p:nvPicPr>
        <p:blipFill>
          <a:blip r:embed="rId2"/>
          <a:stretch>
            <a:fillRect/>
          </a:stretch>
        </p:blipFill>
        <p:spPr>
          <a:xfrm>
            <a:off x="327660" y="4997390"/>
            <a:ext cx="8488680" cy="1160046"/>
          </a:xfrm>
          <a:prstGeom prst="rect">
            <a:avLst/>
          </a:prstGeom>
        </p:spPr>
      </p:pic>
      <p:sp>
        <p:nvSpPr>
          <p:cNvPr id="7" name="テキスト ボックス 6">
            <a:extLst>
              <a:ext uri="{FF2B5EF4-FFF2-40B4-BE49-F238E27FC236}">
                <a16:creationId xmlns:a16="http://schemas.microsoft.com/office/drawing/2014/main" id="{3F144F69-0D1D-4146-BD83-C77A04BEFCB6}"/>
              </a:ext>
            </a:extLst>
          </p:cNvPr>
          <p:cNvSpPr txBox="1"/>
          <p:nvPr/>
        </p:nvSpPr>
        <p:spPr>
          <a:xfrm>
            <a:off x="628650" y="4534021"/>
            <a:ext cx="3956050" cy="369332"/>
          </a:xfrm>
          <a:prstGeom prst="rect">
            <a:avLst/>
          </a:prstGeom>
          <a:noFill/>
          <a:ln>
            <a:solidFill>
              <a:schemeClr val="accent1"/>
            </a:solidFill>
          </a:ln>
        </p:spPr>
        <p:txBody>
          <a:bodyPr wrap="square" rtlCol="0">
            <a:spAutoFit/>
          </a:bodyPr>
          <a:lstStyle/>
          <a:p>
            <a:pPr algn="ctr"/>
            <a:r>
              <a:rPr lang="en-US" altLang="ja-JP" dirty="0">
                <a:latin typeface="Meiryo" panose="020B0604030504040204" pitchFamily="34" charset="-128"/>
                <a:ea typeface="Meiryo" panose="020B0604030504040204" pitchFamily="34" charset="-128"/>
              </a:rPr>
              <a:t>AV(</a:t>
            </a:r>
            <a:r>
              <a:rPr lang="en-US" altLang="ja-JP" dirty="0" err="1">
                <a:latin typeface="Meiryo" panose="020B0604030504040204" pitchFamily="34" charset="-128"/>
                <a:ea typeface="Meiryo" panose="020B0604030504040204" pitchFamily="34" charset="-128"/>
              </a:rPr>
              <a:t>const</a:t>
            </a:r>
            <a:r>
              <a:rPr lang="en-US" altLang="ja-JP" dirty="0">
                <a:latin typeface="Meiryo" panose="020B0604030504040204" pitchFamily="34" charset="-128"/>
                <a:ea typeface="Meiryo" panose="020B0604030504040204" pitchFamily="34" charset="-128"/>
              </a:rPr>
              <a:t> </a:t>
            </a:r>
            <a:r>
              <a:rPr lang="en-US" altLang="ja-JP" dirty="0" err="1">
                <a:latin typeface="Meiryo" panose="020B0604030504040204" pitchFamily="34" charset="-128"/>
                <a:ea typeface="Meiryo" panose="020B0604030504040204" pitchFamily="34" charset="-128"/>
              </a:rPr>
              <a:t>int</a:t>
            </a:r>
            <a:r>
              <a:rPr lang="en-US" altLang="ja-JP" dirty="0">
                <a:latin typeface="Meiryo" panose="020B0604030504040204" pitchFamily="34" charset="-128"/>
                <a:ea typeface="Meiryo" panose="020B0604030504040204" pitchFamily="34" charset="-128"/>
              </a:rPr>
              <a:t> start, </a:t>
            </a:r>
            <a:r>
              <a:rPr lang="en-US" altLang="ja-JP" dirty="0" err="1">
                <a:latin typeface="Meiryo" panose="020B0604030504040204" pitchFamily="34" charset="-128"/>
                <a:ea typeface="Meiryo" panose="020B0604030504040204" pitchFamily="34" charset="-128"/>
              </a:rPr>
              <a:t>const</a:t>
            </a:r>
            <a:r>
              <a:rPr lang="en-US" altLang="ja-JP" dirty="0">
                <a:latin typeface="Meiryo" panose="020B0604030504040204" pitchFamily="34" charset="-128"/>
                <a:ea typeface="Meiryo" panose="020B0604030504040204" pitchFamily="34" charset="-128"/>
              </a:rPr>
              <a:t> </a:t>
            </a:r>
            <a:r>
              <a:rPr lang="en-US" altLang="ja-JP" dirty="0" err="1">
                <a:latin typeface="Meiryo" panose="020B0604030504040204" pitchFamily="34" charset="-128"/>
                <a:ea typeface="Meiryo" panose="020B0604030504040204" pitchFamily="34" charset="-128"/>
              </a:rPr>
              <a:t>int</a:t>
            </a:r>
            <a:r>
              <a:rPr lang="en-US" altLang="ja-JP" dirty="0">
                <a:latin typeface="Meiryo" panose="020B0604030504040204" pitchFamily="34" charset="-128"/>
                <a:ea typeface="Meiryo" panose="020B0604030504040204" pitchFamily="34" charset="-128"/>
              </a:rPr>
              <a:t> turn)</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975862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7855E4-1440-5E4E-91D7-AA58A923E47B}"/>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CDF7DC78-3DDD-5447-AC2B-28DD38D7F1C6}"/>
              </a:ext>
            </a:extLst>
          </p:cNvPr>
          <p:cNvSpPr>
            <a:spLocks noGrp="1"/>
          </p:cNvSpPr>
          <p:nvPr>
            <p:ph idx="1"/>
          </p:nvPr>
        </p:nvSpPr>
        <p:spPr>
          <a:xfrm>
            <a:off x="628650" y="1825625"/>
            <a:ext cx="7886700" cy="978535"/>
          </a:xfrm>
        </p:spPr>
        <p:txBody>
          <a:bodyPr/>
          <a:lstStyle/>
          <a:p>
            <a:r>
              <a:rPr lang="ja-JP" altLang="en-US"/>
              <a:t>車両を動かした上で求める挙動をするか確認する</a:t>
            </a:r>
            <a:endParaRPr kumimoji="1" lang="ja-JP" altLang="en-US"/>
          </a:p>
        </p:txBody>
      </p:sp>
      <p:sp>
        <p:nvSpPr>
          <p:cNvPr id="6" name="スライド番号プレースホルダー 5">
            <a:extLst>
              <a:ext uri="{FF2B5EF4-FFF2-40B4-BE49-F238E27FC236}">
                <a16:creationId xmlns:a16="http://schemas.microsoft.com/office/drawing/2014/main" id="{000AE8AE-49B3-284B-8686-E10D259DCF6B}"/>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8" name="図 7">
            <a:extLst>
              <a:ext uri="{FF2B5EF4-FFF2-40B4-BE49-F238E27FC236}">
                <a16:creationId xmlns:a16="http://schemas.microsoft.com/office/drawing/2014/main" id="{A96FCEA9-8A4E-7244-9F20-C18947D3856B}"/>
              </a:ext>
            </a:extLst>
          </p:cNvPr>
          <p:cNvPicPr>
            <a:picLocks noChangeAspect="1"/>
          </p:cNvPicPr>
          <p:nvPr/>
        </p:nvPicPr>
        <p:blipFill>
          <a:blip r:embed="rId2"/>
          <a:stretch>
            <a:fillRect/>
          </a:stretch>
        </p:blipFill>
        <p:spPr>
          <a:xfrm>
            <a:off x="0" y="2858982"/>
            <a:ext cx="5728103" cy="2596938"/>
          </a:xfrm>
          <a:prstGeom prst="rect">
            <a:avLst/>
          </a:prstGeom>
        </p:spPr>
      </p:pic>
      <p:pic>
        <p:nvPicPr>
          <p:cNvPr id="9" name="図 8">
            <a:extLst>
              <a:ext uri="{FF2B5EF4-FFF2-40B4-BE49-F238E27FC236}">
                <a16:creationId xmlns:a16="http://schemas.microsoft.com/office/drawing/2014/main" id="{D9A76C24-6061-EF41-8278-F8FC26F9505E}"/>
              </a:ext>
            </a:extLst>
          </p:cNvPr>
          <p:cNvPicPr>
            <a:picLocks noChangeAspect="1"/>
          </p:cNvPicPr>
          <p:nvPr/>
        </p:nvPicPr>
        <p:blipFill rotWithShape="1">
          <a:blip r:embed="rId3"/>
          <a:srcRect l="17071" r="14555" b="5630"/>
          <a:stretch/>
        </p:blipFill>
        <p:spPr>
          <a:xfrm>
            <a:off x="5809736" y="2804160"/>
            <a:ext cx="2865952" cy="2966720"/>
          </a:xfrm>
          <a:prstGeom prst="rect">
            <a:avLst/>
          </a:prstGeom>
        </p:spPr>
      </p:pic>
      <p:sp>
        <p:nvSpPr>
          <p:cNvPr id="7" name="円/楕円 6">
            <a:extLst>
              <a:ext uri="{FF2B5EF4-FFF2-40B4-BE49-F238E27FC236}">
                <a16:creationId xmlns:a16="http://schemas.microsoft.com/office/drawing/2014/main" id="{2490B8BA-1E14-0A4C-950C-D97644B647DE}"/>
              </a:ext>
            </a:extLst>
          </p:cNvPr>
          <p:cNvSpPr/>
          <p:nvPr/>
        </p:nvSpPr>
        <p:spPr>
          <a:xfrm>
            <a:off x="6058511" y="3920160"/>
            <a:ext cx="375920" cy="20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436B5B68-FA74-6C44-9A83-B8D6A9E7C0D8}"/>
              </a:ext>
            </a:extLst>
          </p:cNvPr>
          <p:cNvSpPr/>
          <p:nvPr/>
        </p:nvSpPr>
        <p:spPr>
          <a:xfrm rot="5400000">
            <a:off x="6797040" y="5164760"/>
            <a:ext cx="375920" cy="20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右矢印 12">
            <a:extLst>
              <a:ext uri="{FF2B5EF4-FFF2-40B4-BE49-F238E27FC236}">
                <a16:creationId xmlns:a16="http://schemas.microsoft.com/office/drawing/2014/main" id="{EBABF07D-50FC-E948-9985-A5BEE7353263}"/>
              </a:ext>
            </a:extLst>
          </p:cNvPr>
          <p:cNvSpPr/>
          <p:nvPr/>
        </p:nvSpPr>
        <p:spPr>
          <a:xfrm>
            <a:off x="6846472" y="3920160"/>
            <a:ext cx="792480" cy="2133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曲折矢印 13">
            <a:extLst>
              <a:ext uri="{FF2B5EF4-FFF2-40B4-BE49-F238E27FC236}">
                <a16:creationId xmlns:a16="http://schemas.microsoft.com/office/drawing/2014/main" id="{424F461B-7D19-3943-948A-FD7AC09330D7}"/>
              </a:ext>
            </a:extLst>
          </p:cNvPr>
          <p:cNvSpPr/>
          <p:nvPr/>
        </p:nvSpPr>
        <p:spPr>
          <a:xfrm flipH="1">
            <a:off x="6635652" y="4545146"/>
            <a:ext cx="421640" cy="43338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659213113"/>
      </p:ext>
    </p:extLst>
  </p:cSld>
  <p:clrMapOvr>
    <a:masterClrMapping/>
  </p:clrMapOvr>
</p:sld>
</file>

<file path=ppt/theme/theme1.xml><?xml version="1.0" encoding="utf-8"?>
<a:theme xmlns:a="http://schemas.openxmlformats.org/drawingml/2006/main" name="配当">
  <a:themeElements>
    <a:clrScheme name="暖かみのある青">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配当">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{8B615946-ACEC-0540-9501-AB835B7A0EC3}tf10001123</Template>
  <TotalTime>3718</TotalTime>
  <Words>3037</Words>
  <Application>Microsoft Macintosh PowerPoint</Application>
  <PresentationFormat>画面に合わせる (4:3)</PresentationFormat>
  <Paragraphs>243</Paragraphs>
  <Slides>31</Slides>
  <Notes>24</Notes>
  <HiddenSlides>16</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31</vt:i4>
      </vt:variant>
    </vt:vector>
  </HeadingPairs>
  <TitlesOfParts>
    <vt:vector size="40" baseType="lpstr">
      <vt:lpstr>Hiragino Sans W3</vt:lpstr>
      <vt:lpstr>メイリオ</vt:lpstr>
      <vt:lpstr>メイリオ</vt:lpstr>
      <vt:lpstr>游ゴシック</vt:lpstr>
      <vt:lpstr>Arial</vt:lpstr>
      <vt:lpstr>Calibri</vt:lpstr>
      <vt:lpstr>Courier New</vt:lpstr>
      <vt:lpstr>Wingdings 2</vt:lpstr>
      <vt:lpstr>配当</vt:lpstr>
      <vt:lpstr>自動運転車群制御アルゴリズムの時間オートマトンによるモデリングと検証</vt:lpstr>
      <vt:lpstr>研究背景</vt:lpstr>
      <vt:lpstr>研究背景と目的</vt:lpstr>
      <vt:lpstr>手法</vt:lpstr>
      <vt:lpstr>モデル検査</vt:lpstr>
      <vt:lpstr>UPPAAL</vt:lpstr>
      <vt:lpstr>交差点通過車両モデル</vt:lpstr>
      <vt:lpstr>UPPAALモデル</vt:lpstr>
      <vt:lpstr>シミュレーション</vt:lpstr>
      <vt:lpstr>シミュレーション</vt:lpstr>
      <vt:lpstr>検証</vt:lpstr>
      <vt:lpstr>通過時間の検証</vt:lpstr>
      <vt:lpstr>通過時間の検証</vt:lpstr>
      <vt:lpstr>通過時間の検証</vt:lpstr>
      <vt:lpstr>まとめと今後の課題</vt:lpstr>
      <vt:lpstr>目的</vt:lpstr>
      <vt:lpstr>デッドロック検証</vt:lpstr>
      <vt:lpstr>本研究のアプローチ</vt:lpstr>
      <vt:lpstr>5つのLockを使った交差点モデル</vt:lpstr>
      <vt:lpstr>UPPAALモデル（使用権モデル）</vt:lpstr>
      <vt:lpstr>UPPAALモデル（システム定義）</vt:lpstr>
      <vt:lpstr>シミュレーション(1/2)</vt:lpstr>
      <vt:lpstr>シミュレーション(2/2)</vt:lpstr>
      <vt:lpstr>通過時間の検証</vt:lpstr>
      <vt:lpstr>通過の最小時間の検証</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佐原　優衣</cp:lastModifiedBy>
  <cp:revision>155</cp:revision>
  <cp:lastPrinted>2019-05-21T04:36:14Z</cp:lastPrinted>
  <dcterms:created xsi:type="dcterms:W3CDTF">2019-02-12T08:19:39Z</dcterms:created>
  <dcterms:modified xsi:type="dcterms:W3CDTF">2019-12-04T07:21:33Z</dcterms:modified>
</cp:coreProperties>
</file>

<file path=docProps/thumbnail.jpeg>
</file>